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8" r:id="rId2"/>
    <p:sldMasterId id="2147483705" r:id="rId3"/>
    <p:sldMasterId id="2147483723" r:id="rId4"/>
  </p:sldMasterIdLst>
  <p:sldIdLst>
    <p:sldId id="259" r:id="rId5"/>
    <p:sldId id="294" r:id="rId6"/>
    <p:sldId id="262" r:id="rId7"/>
    <p:sldId id="265" r:id="rId8"/>
    <p:sldId id="288" r:id="rId9"/>
    <p:sldId id="289" r:id="rId10"/>
    <p:sldId id="268" r:id="rId11"/>
    <p:sldId id="271" r:id="rId12"/>
    <p:sldId id="274" r:id="rId13"/>
    <p:sldId id="277" r:id="rId14"/>
    <p:sldId id="280" r:id="rId15"/>
    <p:sldId id="283" r:id="rId16"/>
    <p:sldId id="286" r:id="rId17"/>
    <p:sldId id="290" r:id="rId18"/>
    <p:sldId id="291" r:id="rId19"/>
    <p:sldId id="293" r:id="rId20"/>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4"/>
    <p:restoredTop sz="0"/>
  </p:normalViewPr>
  <p:slideViewPr>
    <p:cSldViewPr>
      <p:cViewPr varScale="1">
        <p:scale>
          <a:sx n="81" d="100"/>
          <a:sy n="81" d="100"/>
        </p:scale>
        <p:origin x="706" y="6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67840DB4-4D4A-4157-856C-E66ADA1AEEFB}" type="datetimeFigureOut">
              <a:rPr lang="en-US" smtClean="0"/>
              <a:t>5/16/2024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3A0D702B-A50A-411C-96BE-9CE7ADD0FCF0}" type="datetimeFigureOut">
              <a:rPr lang="en-US" smtClean="0"/>
              <a:t>5/16/2024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440A6E4A-4251-4F8E-8A3F-2C9DA18C2F05}" type="datetimeFigureOut">
              <a:rPr lang="en-US" smtClean="0"/>
              <a:t>5/16/2024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73E537D-9CD2-4077-B53E-39289DCFA08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17899467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3E537D-9CD2-4077-B53E-39289DCFA08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104269915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3E537D-9CD2-4077-B53E-39289DCFA08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326149540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3E537D-9CD2-4077-B53E-39289DCFA08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363830261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3E537D-9CD2-4077-B53E-39289DCFA084}" type="datetimeFigureOut">
              <a:rPr lang="en-US" smtClean="0"/>
              <a:t>5/16/2024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192244916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3E537D-9CD2-4077-B53E-39289DCFA084}" type="datetimeFigureOut">
              <a:rPr lang="en-US" smtClean="0"/>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1526830079"/>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3E537D-9CD2-4077-B53E-39289DCFA084}" type="datetimeFigureOut">
              <a:rPr lang="en-US" smtClean="0"/>
              <a:t>5/16/2024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334114796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3E537D-9CD2-4077-B53E-39289DCFA08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86038182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42B85995-9CF8-45A9-8E69-9F802E98C41A}" type="datetimeFigureOut">
              <a:rPr lang="en-US" smtClean="0"/>
              <a:t>5/16/2024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3E537D-9CD2-4077-B53E-39289DCFA08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218029023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3E537D-9CD2-4077-B53E-39289DCFA08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291543290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3E537D-9CD2-4077-B53E-39289DCFA08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351308477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3E537D-9CD2-4077-B53E-39289DCFA08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07AEE1-E915-4831-9E10-1CBA55FAEADD}"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800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32892206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3E537D-9CD2-4077-B53E-39289DCFA08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96749806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73E537D-9CD2-4077-B53E-39289DCFA084}" type="datetimeFigureOut">
              <a:rPr lang="en-US" smtClean="0"/>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1524440202"/>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73E537D-9CD2-4077-B53E-39289DCFA084}" type="datetimeFigureOut">
              <a:rPr lang="en-US" smtClean="0"/>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103945485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3E537D-9CD2-4077-B53E-39289DCFA08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1240805332"/>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3E537D-9CD2-4077-B53E-39289DCFA08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259149915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5/16/2024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3780944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38375422-9BA8-4273-882B-AF7342706E52}" type="datetimeFigureOut">
              <a:rPr lang="en-US" smtClean="0"/>
              <a:t>5/16/2024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69630819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t>5/16/2024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673201260"/>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639300085"/>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5/16/2024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12671043"/>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706129163"/>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50208451"/>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45501562"/>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20988874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4550583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t>5/16/2024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88611417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10D1801C-64DD-496C-955D-5CE982EECA53}" type="datetimeFigureOut">
              <a:rPr lang="en-US" smtClean="0"/>
              <a:t>5/16/2024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t>5/16/2024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957492368"/>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t>5/16/2024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46623993"/>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2699960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51385672"/>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20641554"/>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t>5/16/2024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87033245"/>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73E537D-9CD2-4077-B53E-39289DCFA08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17899467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3E537D-9CD2-4077-B53E-39289DCFA08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1042699154"/>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3E537D-9CD2-4077-B53E-39289DCFA08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3261495401"/>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3E537D-9CD2-4077-B53E-39289DCFA08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363830261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26ACB29E-EA23-40C7-A995-C6507555220C}" type="datetimeFigureOut">
              <a:rPr lang="en-US" smtClean="0"/>
              <a:t>5/16/2024</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3E537D-9CD2-4077-B53E-39289DCFA084}" type="datetimeFigureOut">
              <a:rPr lang="en-US" smtClean="0"/>
              <a:t>5/16/2024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1922449161"/>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3E537D-9CD2-4077-B53E-39289DCFA084}" type="datetimeFigureOut">
              <a:rPr lang="en-US" smtClean="0"/>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1526830079"/>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3E537D-9CD2-4077-B53E-39289DCFA084}" type="datetimeFigureOut">
              <a:rPr lang="en-US" smtClean="0"/>
              <a:t>5/16/2024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3341147960"/>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3E537D-9CD2-4077-B53E-39289DCFA08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860381820"/>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3E537D-9CD2-4077-B53E-39289DCFA08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218029023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3E537D-9CD2-4077-B53E-39289DCFA08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2915432908"/>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3E537D-9CD2-4077-B53E-39289DCFA08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3513084770"/>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3E537D-9CD2-4077-B53E-39289DCFA08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07AEE1-E915-4831-9E10-1CBA55FAEADD}"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800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328922064"/>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3E537D-9CD2-4077-B53E-39289DCFA08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967498060"/>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73E537D-9CD2-4077-B53E-39289DCFA084}" type="datetimeFigureOut">
              <a:rPr lang="en-US" smtClean="0"/>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152444020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1D5B51CE-51BA-498C-B0D8-F81E6BADED02}" type="datetimeFigureOut">
              <a:rPr lang="en-US" smtClean="0"/>
              <a:t>5/16/2024</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73E537D-9CD2-4077-B53E-39289DCFA084}" type="datetimeFigureOut">
              <a:rPr lang="en-US" smtClean="0"/>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1039454853"/>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3E537D-9CD2-4077-B53E-39289DCFA08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1240805332"/>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3E537D-9CD2-4077-B53E-39289DCFA08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07AEE1-E915-4831-9E10-1CBA55FAEADD}" type="slidenum">
              <a:rPr lang="en-US" smtClean="0"/>
              <a:t>‹#›</a:t>
            </a:fld>
            <a:endParaRPr lang="en-US"/>
          </a:p>
        </p:txBody>
      </p:sp>
    </p:spTree>
    <p:extLst>
      <p:ext uri="{BB962C8B-B14F-4D97-AF65-F5344CB8AC3E}">
        <p14:creationId xmlns:p14="http://schemas.microsoft.com/office/powerpoint/2010/main" val="259149915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CAC4A2C6-3875-4C51-8244-7C62A4469078}" type="datetimeFigureOut">
              <a:rPr lang="en-US" smtClean="0"/>
              <a:t>5/16/2024</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DC090032-2C47-4B54-97F4-1FDDFF864735}" type="datetimeFigureOut">
              <a:rPr lang="en-US" smtClean="0"/>
              <a:t>5/16/2024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03687F24-23E5-469E-9D31-AD5ED4307A50}" type="datetimeFigureOut">
              <a:rPr lang="en-US" smtClean="0"/>
              <a:t>5/16/2024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2.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5/16/2024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73E537D-9CD2-4077-B53E-39289DCFA084}" type="datetimeFigureOut">
              <a:rPr lang="en-US" smtClean="0"/>
              <a:t>5/16/2024</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607AEE1-E915-4831-9E10-1CBA55FAEADD}" type="slidenum">
              <a:rPr lang="en-US" smtClean="0"/>
              <a:t>‹#›</a:t>
            </a:fld>
            <a:endParaRPr lang="en-US"/>
          </a:p>
        </p:txBody>
      </p:sp>
    </p:spTree>
    <p:extLst>
      <p:ext uri="{BB962C8B-B14F-4D97-AF65-F5344CB8AC3E}">
        <p14:creationId xmlns:p14="http://schemas.microsoft.com/office/powerpoint/2010/main" val="4278898861"/>
      </p:ext>
    </p:extLst>
  </p:cSld>
  <p:clrMap bg1="dk1" tx1="lt1" bg2="dk2" tx2="lt2" accent1="accent1" accent2="accent2" accent3="accent3" accent4="accent4" accent5="accent5" accent6="accent6" hlink="hlink" folHlink="folHlink"/>
  <p:sldLayoutIdLst>
    <p:sldLayoutId id="2147483660"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A87A34-81AB-432B-8DAE-1953F412C126}" type="datetimeFigureOut">
              <a:rPr lang="en-US" smtClean="0"/>
              <a:t>5/16/2024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t>‹#›</a:t>
            </a:fld>
            <a:endParaRPr lang="en-US"/>
          </a:p>
        </p:txBody>
      </p:sp>
    </p:spTree>
    <p:extLst>
      <p:ext uri="{BB962C8B-B14F-4D97-AF65-F5344CB8AC3E}">
        <p14:creationId xmlns:p14="http://schemas.microsoft.com/office/powerpoint/2010/main" val="2762367739"/>
      </p:ext>
    </p:extLst>
  </p:cSld>
  <p:clrMap bg1="dk1" tx1="lt1" bg2="dk2" tx2="lt2" accent1="accent1" accent2="accent2" accent3="accent3" accent4="accent4" accent5="accent5" accent6="accent6" hlink="hlink" folHlink="folHlink"/>
  <p:sldLayoutIdLst>
    <p:sldLayoutId id="2147483679"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ransition/>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73E537D-9CD2-4077-B53E-39289DCFA084}" type="datetimeFigureOut">
              <a:rPr lang="en-US" smtClean="0"/>
              <a:t>5/16/2024</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607AEE1-E915-4831-9E10-1CBA55FAEADD}" type="slidenum">
              <a:rPr lang="en-US" smtClean="0"/>
              <a:t>‹#›</a:t>
            </a:fld>
            <a:endParaRPr lang="en-US"/>
          </a:p>
        </p:txBody>
      </p:sp>
    </p:spTree>
    <p:extLst>
      <p:ext uri="{BB962C8B-B14F-4D97-AF65-F5344CB8AC3E}">
        <p14:creationId xmlns:p14="http://schemas.microsoft.com/office/powerpoint/2010/main" val="4278898861"/>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ransition/>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4.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List_of_Indian_states_and_union_territories_by_GDP" TargetMode="External"/><Relationship Id="rId2" Type="http://schemas.openxmlformats.org/officeDocument/2006/relationships/hyperlink" Target="https://www.kaggle.com/datasets/yaminh/applicant-details-for-loan-approve" TargetMode="Externa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DA04-F62C-DDF5-351C-A529076936E4}"/>
              </a:ext>
            </a:extLst>
          </p:cNvPr>
          <p:cNvSpPr>
            <a:spLocks noGrp="1"/>
          </p:cNvSpPr>
          <p:nvPr>
            <p:ph type="ctrTitle"/>
          </p:nvPr>
        </p:nvSpPr>
        <p:spPr>
          <a:xfrm>
            <a:off x="1676400" y="1178282"/>
            <a:ext cx="9001462" cy="1260118"/>
          </a:xfrm>
        </p:spPr>
        <p:txBody>
          <a:bodyPr>
            <a:normAutofit fontScale="90000"/>
          </a:bodyPr>
          <a:lstStyle/>
          <a:p>
            <a:br>
              <a:rPr lang="en-US" sz="3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3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3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3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TOP 5 State wise</a:t>
            </a:r>
            <a:r>
              <a:rPr lang="en-US" sz="3000" dirty="0">
                <a:latin typeface="Times New Roman" panose="02020603050405020304" pitchFamily="18" charset="0"/>
                <a:cs typeface="Times New Roman" panose="02020603050405020304" pitchFamily="18" charset="0"/>
              </a:rPr>
              <a:t> Loan Eligibility Analysis with </a:t>
            </a:r>
            <a:r>
              <a:rPr lang="en-US" sz="3000" dirty="0" err="1">
                <a:latin typeface="Times New Roman" panose="02020603050405020304" pitchFamily="18" charset="0"/>
                <a:cs typeface="Times New Roman" panose="02020603050405020304" pitchFamily="18" charset="0"/>
              </a:rPr>
              <a:t>OpenRefine</a:t>
            </a:r>
            <a:r>
              <a:rPr lang="en-US" sz="3000" dirty="0">
                <a:latin typeface="Times New Roman" panose="02020603050405020304" pitchFamily="18" charset="0"/>
                <a:cs typeface="Times New Roman" panose="02020603050405020304" pitchFamily="18" charset="0"/>
              </a:rPr>
              <a:t> &amp; GCP</a:t>
            </a:r>
            <a:endParaRPr lang="en-IN" sz="3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638C3E4-27C0-34C6-226E-02A51227A752}"/>
              </a:ext>
            </a:extLst>
          </p:cNvPr>
          <p:cNvSpPr txBox="1"/>
          <p:nvPr/>
        </p:nvSpPr>
        <p:spPr>
          <a:xfrm>
            <a:off x="228599" y="3429000"/>
            <a:ext cx="6934201" cy="954107"/>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Sai Dinesh Kumar Reddy </a:t>
            </a:r>
            <a:r>
              <a:rPr lang="en-US" sz="2000" b="1" dirty="0" err="1">
                <a:latin typeface="Times New Roman" panose="02020603050405020304" pitchFamily="18" charset="0"/>
                <a:cs typeface="Times New Roman" panose="02020603050405020304" pitchFamily="18" charset="0"/>
              </a:rPr>
              <a:t>Addula</a:t>
            </a:r>
            <a:endParaRPr lang="en-US" sz="2000" b="1"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Vamshi Kodali</a:t>
            </a:r>
          </a:p>
          <a:p>
            <a:r>
              <a:rPr lang="en-US" sz="1800" b="1" dirty="0">
                <a:latin typeface="Times New Roman" panose="02020603050405020304" pitchFamily="18" charset="0"/>
                <a:cs typeface="Times New Roman" panose="02020603050405020304" pitchFamily="18" charset="0"/>
              </a:rPr>
              <a:t>Mohana </a:t>
            </a:r>
            <a:r>
              <a:rPr lang="en-US" sz="1800" b="1" dirty="0" err="1">
                <a:latin typeface="Times New Roman" panose="02020603050405020304" pitchFamily="18" charset="0"/>
                <a:cs typeface="Times New Roman" panose="02020603050405020304" pitchFamily="18" charset="0"/>
              </a:rPr>
              <a:t>Srinitha</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Shaga</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4091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4="http://schemas.microsoft.com/office/powerpoint/2010/main" xmlns:p15="http://schemas.microsoft.com/office/powerpoint/2012/main">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57523-BDFA-6F71-7671-9AF6AB1A0475}"/>
              </a:ext>
            </a:extLst>
          </p:cNvPr>
          <p:cNvSpPr>
            <a:spLocks noGrp="1"/>
          </p:cNvSpPr>
          <p:nvPr>
            <p:ph type="ctrTitle"/>
          </p:nvPr>
        </p:nvSpPr>
        <p:spPr>
          <a:xfrm>
            <a:off x="657058" y="369078"/>
            <a:ext cx="4855779" cy="760248"/>
          </a:xfrm>
        </p:spPr>
        <p:txBody>
          <a:bodyPr>
            <a:normAutofit/>
          </a:bodyPr>
          <a:lstStyle/>
          <a:p>
            <a:pPr marL="342900" indent="-342900" algn="l">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AVERAGE ANNUAL INCOME</a:t>
            </a:r>
          </a:p>
        </p:txBody>
      </p:sp>
      <p:sp>
        <p:nvSpPr>
          <p:cNvPr id="4" name="Text Placeholder 3">
            <a:extLst>
              <a:ext uri="{FF2B5EF4-FFF2-40B4-BE49-F238E27FC236}">
                <a16:creationId xmlns:a16="http://schemas.microsoft.com/office/drawing/2014/main" id="{8C89540B-554E-FE6B-D125-237CA12D9D87}"/>
              </a:ext>
            </a:extLst>
          </p:cNvPr>
          <p:cNvSpPr>
            <a:spLocks noGrp="1"/>
          </p:cNvSpPr>
          <p:nvPr>
            <p:ph type="subTitle" idx="1"/>
          </p:nvPr>
        </p:nvSpPr>
        <p:spPr>
          <a:xfrm>
            <a:off x="630622" y="1566041"/>
            <a:ext cx="6159062" cy="3691759"/>
          </a:xfrm>
        </p:spPr>
        <p:txBody>
          <a:bodyPr>
            <a:normAutofit lnSpcReduction="10000"/>
          </a:bodyPr>
          <a:lstStyle/>
          <a:p>
            <a:pPr algn="l"/>
            <a:r>
              <a:rPr lang="en-US" sz="1300" dirty="0">
                <a:solidFill>
                  <a:schemeClr val="tx2">
                    <a:lumMod val="75000"/>
                  </a:schemeClr>
                </a:solidFill>
                <a:latin typeface="Times New Roman" panose="02020603050405020304" pitchFamily="18" charset="0"/>
                <a:cs typeface="Times New Roman" panose="02020603050405020304" pitchFamily="18" charset="0"/>
              </a:rPr>
              <a:t>CREATE TABLE </a:t>
            </a:r>
            <a:r>
              <a:rPr lang="en-US" sz="1300" dirty="0">
                <a:solidFill>
                  <a:schemeClr val="accent1">
                    <a:lumMod val="40000"/>
                    <a:lumOff val="60000"/>
                  </a:schemeClr>
                </a:solidFill>
                <a:latin typeface="Times New Roman" panose="02020603050405020304" pitchFamily="18" charset="0"/>
                <a:cs typeface="Times New Roman" panose="02020603050405020304" pitchFamily="18" charset="0"/>
              </a:rPr>
              <a:t>saidineshkumarreddy_addula.Group8Project.AverageAnnualIncome </a:t>
            </a:r>
            <a:r>
              <a:rPr lang="en-US" sz="1300" dirty="0">
                <a:solidFill>
                  <a:schemeClr val="tx2">
                    <a:lumMod val="75000"/>
                  </a:schemeClr>
                </a:solidFill>
                <a:latin typeface="Times New Roman" panose="02020603050405020304" pitchFamily="18" charset="0"/>
                <a:cs typeface="Times New Roman" panose="02020603050405020304" pitchFamily="18" charset="0"/>
              </a:rPr>
              <a:t>AS </a:t>
            </a:r>
          </a:p>
          <a:p>
            <a:pPr algn="l"/>
            <a:r>
              <a:rPr lang="en-US" sz="1300" dirty="0">
                <a:solidFill>
                  <a:schemeClr val="tx2">
                    <a:lumMod val="75000"/>
                  </a:schemeClr>
                </a:solidFill>
                <a:latin typeface="Times New Roman" panose="02020603050405020304" pitchFamily="18" charset="0"/>
                <a:cs typeface="Times New Roman" panose="02020603050405020304" pitchFamily="18" charset="0"/>
              </a:rPr>
              <a:t>SELECT </a:t>
            </a:r>
          </a:p>
          <a:p>
            <a:pPr algn="l"/>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State_union_territory</a:t>
            </a:r>
            <a:r>
              <a:rPr lang="en-US" sz="1300" dirty="0">
                <a:latin typeface="Times New Roman" panose="02020603050405020304" pitchFamily="18" charset="0"/>
                <a:cs typeface="Times New Roman" panose="02020603050405020304" pitchFamily="18" charset="0"/>
              </a:rPr>
              <a:t>,</a:t>
            </a:r>
          </a:p>
          <a:p>
            <a:pPr algn="l"/>
            <a:r>
              <a:rPr lang="en-US" sz="1300" dirty="0">
                <a:latin typeface="Times New Roman" panose="02020603050405020304" pitchFamily="18" charset="0"/>
                <a:cs typeface="Times New Roman" panose="02020603050405020304" pitchFamily="18" charset="0"/>
              </a:rPr>
              <a:t>    </a:t>
            </a:r>
            <a:r>
              <a:rPr lang="en-US" sz="1300" dirty="0">
                <a:solidFill>
                  <a:schemeClr val="tx2">
                    <a:lumMod val="75000"/>
                  </a:schemeClr>
                </a:solidFill>
                <a:latin typeface="Times New Roman" panose="02020603050405020304" pitchFamily="18" charset="0"/>
                <a:cs typeface="Times New Roman" panose="02020603050405020304" pitchFamily="18" charset="0"/>
              </a:rPr>
              <a:t>AVG</a:t>
            </a:r>
            <a:r>
              <a:rPr lang="en-US" sz="1300" dirty="0">
                <a:latin typeface="Times New Roman" panose="02020603050405020304" pitchFamily="18" charset="0"/>
                <a:cs typeface="Times New Roman" panose="02020603050405020304" pitchFamily="18" charset="0"/>
              </a:rPr>
              <a:t>(</a:t>
            </a:r>
            <a:r>
              <a:rPr lang="en-US" sz="1300" dirty="0" err="1">
                <a:latin typeface="Times New Roman" panose="02020603050405020304" pitchFamily="18" charset="0"/>
                <a:cs typeface="Times New Roman" panose="02020603050405020304" pitchFamily="18" charset="0"/>
              </a:rPr>
              <a:t>Annual_Income</a:t>
            </a:r>
            <a:r>
              <a:rPr lang="en-US" sz="1300" dirty="0">
                <a:latin typeface="Times New Roman" panose="02020603050405020304" pitchFamily="18" charset="0"/>
                <a:cs typeface="Times New Roman" panose="02020603050405020304" pitchFamily="18" charset="0"/>
              </a:rPr>
              <a:t>) </a:t>
            </a:r>
            <a:r>
              <a:rPr lang="en-US" sz="1300" dirty="0">
                <a:solidFill>
                  <a:schemeClr val="tx2">
                    <a:lumMod val="75000"/>
                  </a:schemeClr>
                </a:solidFill>
                <a:latin typeface="Times New Roman" panose="02020603050405020304" pitchFamily="18" charset="0"/>
                <a:cs typeface="Times New Roman" panose="02020603050405020304" pitchFamily="18" charset="0"/>
              </a:rPr>
              <a:t>AS</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AvgAnnualIncome</a:t>
            </a:r>
            <a:r>
              <a:rPr lang="en-US" sz="1300" dirty="0">
                <a:latin typeface="Times New Roman" panose="02020603050405020304" pitchFamily="18" charset="0"/>
                <a:cs typeface="Times New Roman" panose="02020603050405020304" pitchFamily="18" charset="0"/>
              </a:rPr>
              <a:t> </a:t>
            </a:r>
          </a:p>
          <a:p>
            <a:pPr algn="l"/>
            <a:r>
              <a:rPr lang="en-US" sz="1300" dirty="0">
                <a:solidFill>
                  <a:schemeClr val="tx2">
                    <a:lumMod val="75000"/>
                  </a:schemeClr>
                </a:solidFill>
                <a:latin typeface="Times New Roman" panose="02020603050405020304" pitchFamily="18" charset="0"/>
                <a:cs typeface="Times New Roman" panose="02020603050405020304" pitchFamily="18" charset="0"/>
              </a:rPr>
              <a:t>FROM </a:t>
            </a:r>
          </a:p>
          <a:p>
            <a:pPr algn="l"/>
            <a:r>
              <a:rPr lang="en-US" sz="1300" dirty="0">
                <a:latin typeface="Times New Roman" panose="02020603050405020304" pitchFamily="18" charset="0"/>
                <a:cs typeface="Times New Roman" panose="02020603050405020304" pitchFamily="18" charset="0"/>
              </a:rPr>
              <a:t>    </a:t>
            </a:r>
            <a:r>
              <a:rPr lang="en-US" sz="1300" dirty="0">
                <a:solidFill>
                  <a:schemeClr val="accent1">
                    <a:lumMod val="40000"/>
                    <a:lumOff val="60000"/>
                  </a:schemeClr>
                </a:solidFill>
                <a:latin typeface="Times New Roman" panose="02020603050405020304" pitchFamily="18" charset="0"/>
                <a:cs typeface="Times New Roman" panose="02020603050405020304" pitchFamily="18" charset="0"/>
              </a:rPr>
              <a:t>saidineshkumarreddy_addula.Group8Project.TopFiveStateApp </a:t>
            </a:r>
          </a:p>
          <a:p>
            <a:pPr algn="l"/>
            <a:r>
              <a:rPr lang="en-US" sz="1300" dirty="0">
                <a:solidFill>
                  <a:schemeClr val="tx2">
                    <a:lumMod val="75000"/>
                  </a:schemeClr>
                </a:solidFill>
                <a:latin typeface="Times New Roman" panose="02020603050405020304" pitchFamily="18" charset="0"/>
                <a:cs typeface="Times New Roman" panose="02020603050405020304" pitchFamily="18" charset="0"/>
              </a:rPr>
              <a:t>WHERE </a:t>
            </a:r>
          </a:p>
          <a:p>
            <a:pPr algn="l"/>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House_Ownership</a:t>
            </a:r>
            <a:r>
              <a:rPr lang="en-US" sz="1300" dirty="0">
                <a:latin typeface="Times New Roman" panose="02020603050405020304" pitchFamily="18" charset="0"/>
                <a:cs typeface="Times New Roman" panose="02020603050405020304" pitchFamily="18" charset="0"/>
              </a:rPr>
              <a:t> = '</a:t>
            </a:r>
            <a:r>
              <a:rPr lang="en-US" sz="1300" dirty="0">
                <a:solidFill>
                  <a:schemeClr val="accent1">
                    <a:lumMod val="40000"/>
                    <a:lumOff val="60000"/>
                  </a:schemeClr>
                </a:solidFill>
                <a:latin typeface="Times New Roman" panose="02020603050405020304" pitchFamily="18" charset="0"/>
                <a:cs typeface="Times New Roman" panose="02020603050405020304" pitchFamily="18" charset="0"/>
              </a:rPr>
              <a:t>owned</a:t>
            </a:r>
            <a:r>
              <a:rPr lang="en-US" sz="1300" dirty="0">
                <a:latin typeface="Times New Roman" panose="02020603050405020304" pitchFamily="18" charset="0"/>
                <a:cs typeface="Times New Roman" panose="02020603050405020304" pitchFamily="18" charset="0"/>
              </a:rPr>
              <a:t>' </a:t>
            </a:r>
          </a:p>
          <a:p>
            <a:pPr algn="l"/>
            <a:r>
              <a:rPr lang="en-US" sz="1300" dirty="0">
                <a:solidFill>
                  <a:schemeClr val="tx2">
                    <a:lumMod val="75000"/>
                  </a:schemeClr>
                </a:solidFill>
                <a:latin typeface="Times New Roman" panose="02020603050405020304" pitchFamily="18" charset="0"/>
                <a:cs typeface="Times New Roman" panose="02020603050405020304" pitchFamily="18" charset="0"/>
              </a:rPr>
              <a:t>GROUP BY </a:t>
            </a:r>
          </a:p>
          <a:p>
            <a:pPr algn="l"/>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State_union_territory</a:t>
            </a:r>
            <a:r>
              <a:rPr lang="en-US" sz="1300" dirty="0">
                <a:latin typeface="Times New Roman" panose="02020603050405020304" pitchFamily="18" charset="0"/>
                <a:cs typeface="Times New Roman" panose="02020603050405020304" pitchFamily="18" charset="0"/>
              </a:rPr>
              <a:t>;</a:t>
            </a:r>
          </a:p>
          <a:p>
            <a:endParaRPr lang="en-US" dirty="0"/>
          </a:p>
        </p:txBody>
      </p:sp>
      <p:pic>
        <p:nvPicPr>
          <p:cNvPr id="10" name="Picture 9" descr="A screenshot of a computer&#10;&#10;Description automatically generated">
            <a:extLst>
              <a:ext uri="{FF2B5EF4-FFF2-40B4-BE49-F238E27FC236}">
                <a16:creationId xmlns:a16="http://schemas.microsoft.com/office/drawing/2014/main" id="{5F5C5562-8480-7EBC-29B8-77F6744B8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1600200"/>
            <a:ext cx="5092425" cy="3485305"/>
          </a:xfrm>
          <a:prstGeom prst="rect">
            <a:avLst/>
          </a:prstGeom>
        </p:spPr>
      </p:pic>
      <p:sp>
        <p:nvSpPr>
          <p:cNvPr id="12" name="TextBox 11">
            <a:extLst>
              <a:ext uri="{FF2B5EF4-FFF2-40B4-BE49-F238E27FC236}">
                <a16:creationId xmlns:a16="http://schemas.microsoft.com/office/drawing/2014/main" id="{AE5FAC3D-48E6-8EFE-7916-B42DAFCEF111}"/>
              </a:ext>
            </a:extLst>
          </p:cNvPr>
          <p:cNvSpPr txBox="1"/>
          <p:nvPr/>
        </p:nvSpPr>
        <p:spPr>
          <a:xfrm>
            <a:off x="630621" y="5518916"/>
            <a:ext cx="10875579" cy="58477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This generates a new table that stores the average yearly earnings of individuals who have applied for home loans and own homes in the top five states with the highest GDP.</a:t>
            </a:r>
          </a:p>
        </p:txBody>
      </p:sp>
    </p:spTree>
    <p:extLst>
      <p:ext uri="{BB962C8B-B14F-4D97-AF65-F5344CB8AC3E}">
        <p14:creationId xmlns:p14="http://schemas.microsoft.com/office/powerpoint/2010/main" val="33907305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E8AFB-0579-CD88-87FF-D234BFDBC0D1}"/>
              </a:ext>
            </a:extLst>
          </p:cNvPr>
          <p:cNvSpPr>
            <a:spLocks noGrp="1"/>
          </p:cNvSpPr>
          <p:nvPr>
            <p:ph type="ctrTitle"/>
          </p:nvPr>
        </p:nvSpPr>
        <p:spPr>
          <a:xfrm>
            <a:off x="840828" y="241675"/>
            <a:ext cx="4493172" cy="843071"/>
          </a:xfrm>
        </p:spPr>
        <p:txBody>
          <a:bodyPr>
            <a:normAutofit/>
          </a:bodyPr>
          <a:lstStyle/>
          <a:p>
            <a:pPr marL="342900" indent="-342900" algn="l">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AGE GREATER THAN 25</a:t>
            </a:r>
          </a:p>
        </p:txBody>
      </p:sp>
      <p:sp>
        <p:nvSpPr>
          <p:cNvPr id="4" name="Text Placeholder 3">
            <a:extLst>
              <a:ext uri="{FF2B5EF4-FFF2-40B4-BE49-F238E27FC236}">
                <a16:creationId xmlns:a16="http://schemas.microsoft.com/office/drawing/2014/main" id="{CE464761-8540-EAC2-6085-D57170362B6E}"/>
              </a:ext>
            </a:extLst>
          </p:cNvPr>
          <p:cNvSpPr>
            <a:spLocks noGrp="1"/>
          </p:cNvSpPr>
          <p:nvPr>
            <p:ph type="subTitle" idx="1"/>
          </p:nvPr>
        </p:nvSpPr>
        <p:spPr>
          <a:xfrm>
            <a:off x="840828" y="1584051"/>
            <a:ext cx="5864772" cy="3523977"/>
          </a:xfrm>
        </p:spPr>
        <p:txBody>
          <a:bodyPr>
            <a:normAutofit/>
          </a:bodyPr>
          <a:lstStyle/>
          <a:p>
            <a:pPr algn="l">
              <a:lnSpc>
                <a:spcPct val="100000"/>
              </a:lnSpc>
            </a:pPr>
            <a:r>
              <a:rPr lang="en-US" sz="1300" dirty="0">
                <a:solidFill>
                  <a:schemeClr val="tx2">
                    <a:lumMod val="75000"/>
                  </a:schemeClr>
                </a:solidFill>
                <a:latin typeface="Times New Roman" panose="02020603050405020304" pitchFamily="18" charset="0"/>
                <a:cs typeface="Times New Roman" panose="02020603050405020304" pitchFamily="18" charset="0"/>
              </a:rPr>
              <a:t>CREATE TABLE </a:t>
            </a:r>
            <a:r>
              <a:rPr lang="en-US" sz="1300" dirty="0">
                <a:solidFill>
                  <a:schemeClr val="accent1">
                    <a:lumMod val="40000"/>
                    <a:lumOff val="60000"/>
                  </a:schemeClr>
                </a:solidFill>
                <a:latin typeface="Times New Roman" panose="02020603050405020304" pitchFamily="18" charset="0"/>
                <a:cs typeface="Times New Roman" panose="02020603050405020304" pitchFamily="18" charset="0"/>
              </a:rPr>
              <a:t>saidineshkumarreddy_addula.Group8Project.AgeGreater25 </a:t>
            </a:r>
            <a:r>
              <a:rPr lang="en-US" sz="1300" dirty="0">
                <a:solidFill>
                  <a:schemeClr val="tx2">
                    <a:lumMod val="75000"/>
                  </a:schemeClr>
                </a:solidFill>
                <a:latin typeface="Times New Roman" panose="02020603050405020304" pitchFamily="18" charset="0"/>
                <a:cs typeface="Times New Roman" panose="02020603050405020304" pitchFamily="18" charset="0"/>
              </a:rPr>
              <a:t>AS</a:t>
            </a:r>
            <a:r>
              <a:rPr lang="en-US" sz="1300" dirty="0">
                <a:solidFill>
                  <a:schemeClr val="bg2">
                    <a:lumMod val="40000"/>
                    <a:lumOff val="60000"/>
                  </a:schemeClr>
                </a:solidFill>
                <a:latin typeface="Times New Roman" panose="02020603050405020304" pitchFamily="18" charset="0"/>
                <a:cs typeface="Times New Roman" panose="02020603050405020304" pitchFamily="18" charset="0"/>
              </a:rPr>
              <a:t> </a:t>
            </a:r>
          </a:p>
          <a:p>
            <a:pPr algn="l">
              <a:lnSpc>
                <a:spcPct val="100000"/>
              </a:lnSpc>
            </a:pPr>
            <a:r>
              <a:rPr lang="en-US" sz="1300" dirty="0">
                <a:solidFill>
                  <a:schemeClr val="tx2">
                    <a:lumMod val="75000"/>
                  </a:schemeClr>
                </a:solidFill>
                <a:latin typeface="Times New Roman" panose="02020603050405020304" pitchFamily="18" charset="0"/>
                <a:cs typeface="Times New Roman" panose="02020603050405020304" pitchFamily="18" charset="0"/>
              </a:rPr>
              <a:t>SELECT </a:t>
            </a:r>
          </a:p>
          <a:p>
            <a:pPr algn="l">
              <a:lnSpc>
                <a:spcPct val="100000"/>
              </a:lnSpc>
            </a:pP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State_union_territory</a:t>
            </a:r>
            <a:r>
              <a:rPr lang="en-US" sz="1300" dirty="0">
                <a:latin typeface="Times New Roman" panose="02020603050405020304" pitchFamily="18" charset="0"/>
                <a:cs typeface="Times New Roman" panose="02020603050405020304" pitchFamily="18" charset="0"/>
              </a:rPr>
              <a:t>,</a:t>
            </a:r>
          </a:p>
          <a:p>
            <a:pPr algn="l">
              <a:lnSpc>
                <a:spcPct val="100000"/>
              </a:lnSpc>
            </a:pPr>
            <a:r>
              <a:rPr lang="en-US" sz="1300" dirty="0">
                <a:latin typeface="Times New Roman" panose="02020603050405020304" pitchFamily="18" charset="0"/>
                <a:cs typeface="Times New Roman" panose="02020603050405020304" pitchFamily="18" charset="0"/>
              </a:rPr>
              <a:t>    </a:t>
            </a:r>
            <a:r>
              <a:rPr lang="en-US" sz="1300" dirty="0">
                <a:solidFill>
                  <a:schemeClr val="tx2">
                    <a:lumMod val="75000"/>
                  </a:schemeClr>
                </a:solidFill>
                <a:latin typeface="Times New Roman" panose="02020603050405020304" pitchFamily="18" charset="0"/>
                <a:cs typeface="Times New Roman" panose="02020603050405020304" pitchFamily="18" charset="0"/>
              </a:rPr>
              <a:t>COUNT(*) AS </a:t>
            </a:r>
            <a:r>
              <a:rPr lang="en-US" sz="1300" dirty="0" err="1">
                <a:latin typeface="Times New Roman" panose="02020603050405020304" pitchFamily="18" charset="0"/>
                <a:cs typeface="Times New Roman" panose="02020603050405020304" pitchFamily="18" charset="0"/>
              </a:rPr>
              <a:t>TotalApp</a:t>
            </a:r>
            <a:r>
              <a:rPr lang="en-US" sz="1300" dirty="0">
                <a:latin typeface="Times New Roman" panose="02020603050405020304" pitchFamily="18" charset="0"/>
                <a:cs typeface="Times New Roman" panose="02020603050405020304" pitchFamily="18" charset="0"/>
              </a:rPr>
              <a:t> </a:t>
            </a:r>
          </a:p>
          <a:p>
            <a:pPr algn="l">
              <a:lnSpc>
                <a:spcPct val="100000"/>
              </a:lnSpc>
            </a:pPr>
            <a:r>
              <a:rPr lang="en-US" sz="1300" dirty="0">
                <a:solidFill>
                  <a:schemeClr val="tx2">
                    <a:lumMod val="75000"/>
                  </a:schemeClr>
                </a:solidFill>
                <a:latin typeface="Times New Roman" panose="02020603050405020304" pitchFamily="18" charset="0"/>
                <a:cs typeface="Times New Roman" panose="02020603050405020304" pitchFamily="18" charset="0"/>
              </a:rPr>
              <a:t>FROM </a:t>
            </a:r>
          </a:p>
          <a:p>
            <a:pPr algn="l">
              <a:lnSpc>
                <a:spcPct val="100000"/>
              </a:lnSpc>
            </a:pPr>
            <a:r>
              <a:rPr lang="en-US" sz="1300" dirty="0">
                <a:solidFill>
                  <a:schemeClr val="accent1">
                    <a:lumMod val="40000"/>
                    <a:lumOff val="60000"/>
                  </a:schemeClr>
                </a:solidFill>
                <a:latin typeface="Times New Roman" panose="02020603050405020304" pitchFamily="18" charset="0"/>
                <a:cs typeface="Times New Roman" panose="02020603050405020304" pitchFamily="18" charset="0"/>
              </a:rPr>
              <a:t> saidineshkumarreddy_addula.Group8Project.TopFiveStateApp </a:t>
            </a:r>
          </a:p>
          <a:p>
            <a:pPr algn="l">
              <a:lnSpc>
                <a:spcPct val="100000"/>
              </a:lnSpc>
            </a:pPr>
            <a:r>
              <a:rPr lang="en-US" sz="1300" dirty="0">
                <a:solidFill>
                  <a:schemeClr val="tx2">
                    <a:lumMod val="75000"/>
                  </a:schemeClr>
                </a:solidFill>
                <a:latin typeface="Times New Roman" panose="02020603050405020304" pitchFamily="18" charset="0"/>
                <a:cs typeface="Times New Roman" panose="02020603050405020304" pitchFamily="18" charset="0"/>
              </a:rPr>
              <a:t>WHERE </a:t>
            </a:r>
          </a:p>
          <a:p>
            <a:pPr algn="l">
              <a:lnSpc>
                <a:spcPct val="100000"/>
              </a:lnSpc>
            </a:pP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House_Ownership</a:t>
            </a:r>
            <a:r>
              <a:rPr lang="en-US" sz="1300" dirty="0">
                <a:latin typeface="Times New Roman" panose="02020603050405020304" pitchFamily="18" charset="0"/>
                <a:cs typeface="Times New Roman" panose="02020603050405020304" pitchFamily="18" charset="0"/>
              </a:rPr>
              <a:t> = </a:t>
            </a:r>
            <a:r>
              <a:rPr lang="en-US" sz="1300" dirty="0">
                <a:solidFill>
                  <a:schemeClr val="accent1">
                    <a:lumMod val="40000"/>
                    <a:lumOff val="60000"/>
                  </a:schemeClr>
                </a:solidFill>
                <a:latin typeface="Times New Roman" panose="02020603050405020304" pitchFamily="18" charset="0"/>
                <a:cs typeface="Times New Roman" panose="02020603050405020304" pitchFamily="18" charset="0"/>
              </a:rPr>
              <a:t>'owned</a:t>
            </a:r>
            <a:r>
              <a:rPr lang="en-US" sz="1300" dirty="0">
                <a:latin typeface="Times New Roman" panose="02020603050405020304" pitchFamily="18" charset="0"/>
                <a:cs typeface="Times New Roman" panose="02020603050405020304" pitchFamily="18" charset="0"/>
              </a:rPr>
              <a:t>' AND </a:t>
            </a:r>
            <a:r>
              <a:rPr lang="en-US" sz="1300" dirty="0" err="1">
                <a:latin typeface="Times New Roman" panose="02020603050405020304" pitchFamily="18" charset="0"/>
                <a:cs typeface="Times New Roman" panose="02020603050405020304" pitchFamily="18" charset="0"/>
              </a:rPr>
              <a:t>Applicant_Age</a:t>
            </a:r>
            <a:r>
              <a:rPr lang="en-US" sz="1300" dirty="0">
                <a:latin typeface="Times New Roman" panose="02020603050405020304" pitchFamily="18" charset="0"/>
                <a:cs typeface="Times New Roman" panose="02020603050405020304" pitchFamily="18" charset="0"/>
              </a:rPr>
              <a:t> &gt;= </a:t>
            </a:r>
            <a:r>
              <a:rPr lang="en-US" sz="1300" dirty="0">
                <a:solidFill>
                  <a:srgbClr val="FF0000"/>
                </a:solidFill>
                <a:latin typeface="Times New Roman" panose="02020603050405020304" pitchFamily="18" charset="0"/>
                <a:cs typeface="Times New Roman" panose="02020603050405020304" pitchFamily="18" charset="0"/>
              </a:rPr>
              <a:t>25</a:t>
            </a:r>
            <a:r>
              <a:rPr lang="en-US" sz="1300" dirty="0">
                <a:latin typeface="Times New Roman" panose="02020603050405020304" pitchFamily="18" charset="0"/>
                <a:cs typeface="Times New Roman" panose="02020603050405020304" pitchFamily="18" charset="0"/>
              </a:rPr>
              <a:t> </a:t>
            </a:r>
          </a:p>
          <a:p>
            <a:pPr algn="l">
              <a:lnSpc>
                <a:spcPct val="100000"/>
              </a:lnSpc>
            </a:pPr>
            <a:r>
              <a:rPr lang="en-US" sz="1300" dirty="0">
                <a:solidFill>
                  <a:schemeClr val="tx2">
                    <a:lumMod val="75000"/>
                  </a:schemeClr>
                </a:solidFill>
                <a:latin typeface="Times New Roman" panose="02020603050405020304" pitchFamily="18" charset="0"/>
                <a:cs typeface="Times New Roman" panose="02020603050405020304" pitchFamily="18" charset="0"/>
              </a:rPr>
              <a:t>GROUP BY </a:t>
            </a:r>
          </a:p>
          <a:p>
            <a:pPr algn="l">
              <a:lnSpc>
                <a:spcPct val="100000"/>
              </a:lnSpc>
            </a:pP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State_union_territory</a:t>
            </a:r>
            <a:r>
              <a:rPr lang="en-US" sz="1300" dirty="0">
                <a:latin typeface="Times New Roman" panose="02020603050405020304" pitchFamily="18" charset="0"/>
                <a:cs typeface="Times New Roman" panose="02020603050405020304" pitchFamily="18" charset="0"/>
              </a:rPr>
              <a:t>;</a:t>
            </a:r>
          </a:p>
          <a:p>
            <a:endParaRPr lang="en-US" dirty="0"/>
          </a:p>
        </p:txBody>
      </p:sp>
      <p:pic>
        <p:nvPicPr>
          <p:cNvPr id="6" name="Picture 5" descr="A screenshot of a computer&#10;&#10;Description automatically generated">
            <a:extLst>
              <a:ext uri="{FF2B5EF4-FFF2-40B4-BE49-F238E27FC236}">
                <a16:creationId xmlns:a16="http://schemas.microsoft.com/office/drawing/2014/main" id="{EDB3AAA7-BF2A-C559-9F6E-B7B58EA39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8710" y="1637556"/>
            <a:ext cx="5030514" cy="3470472"/>
          </a:xfrm>
          <a:prstGeom prst="rect">
            <a:avLst/>
          </a:prstGeom>
        </p:spPr>
      </p:pic>
      <p:sp>
        <p:nvSpPr>
          <p:cNvPr id="10" name="TextBox 9">
            <a:extLst>
              <a:ext uri="{FF2B5EF4-FFF2-40B4-BE49-F238E27FC236}">
                <a16:creationId xmlns:a16="http://schemas.microsoft.com/office/drawing/2014/main" id="{3A3B19C6-D415-DFD9-7C5A-C46B24B8310B}"/>
              </a:ext>
            </a:extLst>
          </p:cNvPr>
          <p:cNvSpPr txBox="1"/>
          <p:nvPr/>
        </p:nvSpPr>
        <p:spPr>
          <a:xfrm>
            <a:off x="840828" y="5409818"/>
            <a:ext cx="9448800"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This generates a table displaying the number of home applicants aged 25 or above, categorized by state.</a:t>
            </a:r>
          </a:p>
        </p:txBody>
      </p:sp>
    </p:spTree>
    <p:extLst>
      <p:ext uri="{BB962C8B-B14F-4D97-AF65-F5344CB8AC3E}">
        <p14:creationId xmlns:p14="http://schemas.microsoft.com/office/powerpoint/2010/main" val="119562997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1BA3159-F6D3-CE08-2C70-1F0025621EB2}"/>
              </a:ext>
            </a:extLst>
          </p:cNvPr>
          <p:cNvSpPr>
            <a:spLocks noGrp="1"/>
          </p:cNvSpPr>
          <p:nvPr>
            <p:ph type="title"/>
          </p:nvPr>
        </p:nvSpPr>
        <p:spPr>
          <a:xfrm>
            <a:off x="914400" y="155880"/>
            <a:ext cx="6582698" cy="824450"/>
          </a:xfrm>
        </p:spPr>
        <p:txBody>
          <a:bodyPr>
            <a:normAutofit/>
          </a:bodyPr>
          <a:lstStyle/>
          <a:p>
            <a:pPr marL="342900" indent="-342900" algn="l">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Work experience greater than 4</a:t>
            </a:r>
          </a:p>
        </p:txBody>
      </p:sp>
      <p:sp>
        <p:nvSpPr>
          <p:cNvPr id="8" name="Text Placeholder 7">
            <a:extLst>
              <a:ext uri="{FF2B5EF4-FFF2-40B4-BE49-F238E27FC236}">
                <a16:creationId xmlns:a16="http://schemas.microsoft.com/office/drawing/2014/main" id="{54E909AB-439C-8587-B527-3C70EFC4A519}"/>
              </a:ext>
            </a:extLst>
          </p:cNvPr>
          <p:cNvSpPr>
            <a:spLocks noGrp="1"/>
          </p:cNvSpPr>
          <p:nvPr>
            <p:ph type="body" sz="half" idx="2"/>
          </p:nvPr>
        </p:nvSpPr>
        <p:spPr>
          <a:xfrm>
            <a:off x="914400" y="1447800"/>
            <a:ext cx="4625044" cy="3962400"/>
          </a:xfrm>
        </p:spPr>
        <p:txBody>
          <a:bodyPr>
            <a:normAutofit fontScale="32500" lnSpcReduction="20000"/>
          </a:bodyPr>
          <a:lstStyle/>
          <a:p>
            <a:pPr algn="l"/>
            <a:r>
              <a:rPr lang="en-US" sz="4000" dirty="0">
                <a:solidFill>
                  <a:schemeClr val="tx2">
                    <a:lumMod val="75000"/>
                  </a:schemeClr>
                </a:solidFill>
                <a:latin typeface="Times New Roman" panose="02020603050405020304" pitchFamily="18" charset="0"/>
                <a:cs typeface="Times New Roman" panose="02020603050405020304" pitchFamily="18" charset="0"/>
              </a:rPr>
              <a:t>CREATE TABLE </a:t>
            </a:r>
            <a:r>
              <a:rPr lang="en-US" sz="4000" dirty="0">
                <a:solidFill>
                  <a:schemeClr val="accent1">
                    <a:lumMod val="40000"/>
                    <a:lumOff val="60000"/>
                  </a:schemeClr>
                </a:solidFill>
                <a:latin typeface="Times New Roman" panose="02020603050405020304" pitchFamily="18" charset="0"/>
                <a:cs typeface="Times New Roman" panose="02020603050405020304" pitchFamily="18" charset="0"/>
              </a:rPr>
              <a:t>saidineshkumarreddy_addula.Group8Project.WorkEXPGreater4 </a:t>
            </a:r>
            <a:r>
              <a:rPr lang="en-US" sz="4000" dirty="0">
                <a:solidFill>
                  <a:schemeClr val="tx2">
                    <a:lumMod val="75000"/>
                  </a:schemeClr>
                </a:solidFill>
                <a:latin typeface="Times New Roman" panose="02020603050405020304" pitchFamily="18" charset="0"/>
                <a:cs typeface="Times New Roman" panose="02020603050405020304" pitchFamily="18" charset="0"/>
              </a:rPr>
              <a:t>AS</a:t>
            </a:r>
          </a:p>
          <a:p>
            <a:pPr algn="l"/>
            <a:r>
              <a:rPr lang="en-US" sz="4000" dirty="0">
                <a:solidFill>
                  <a:schemeClr val="tx2">
                    <a:lumMod val="75000"/>
                  </a:schemeClr>
                </a:solidFill>
                <a:latin typeface="Times New Roman" panose="02020603050405020304" pitchFamily="18" charset="0"/>
                <a:cs typeface="Times New Roman" panose="02020603050405020304" pitchFamily="18" charset="0"/>
              </a:rPr>
              <a:t>SELECT</a:t>
            </a:r>
          </a:p>
          <a:p>
            <a:pPr algn="l"/>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State_union_territory</a:t>
            </a:r>
            <a:r>
              <a:rPr lang="en-US" sz="4000" dirty="0">
                <a:latin typeface="Times New Roman" panose="02020603050405020304" pitchFamily="18" charset="0"/>
                <a:cs typeface="Times New Roman" panose="02020603050405020304" pitchFamily="18" charset="0"/>
              </a:rPr>
              <a:t>,</a:t>
            </a:r>
          </a:p>
          <a:p>
            <a:pPr algn="l"/>
            <a:r>
              <a:rPr lang="en-US" sz="4000" dirty="0">
                <a:latin typeface="Times New Roman" panose="02020603050405020304" pitchFamily="18" charset="0"/>
                <a:cs typeface="Times New Roman" panose="02020603050405020304" pitchFamily="18" charset="0"/>
              </a:rPr>
              <a:t>    </a:t>
            </a:r>
            <a:r>
              <a:rPr lang="en-US" sz="4000" dirty="0">
                <a:solidFill>
                  <a:schemeClr val="tx2">
                    <a:lumMod val="75000"/>
                  </a:schemeClr>
                </a:solidFill>
                <a:latin typeface="Times New Roman" panose="02020603050405020304" pitchFamily="18" charset="0"/>
                <a:cs typeface="Times New Roman" panose="02020603050405020304" pitchFamily="18" charset="0"/>
              </a:rPr>
              <a:t>COUNT(*) AS </a:t>
            </a:r>
            <a:r>
              <a:rPr lang="en-US" sz="4000" dirty="0" err="1">
                <a:latin typeface="Times New Roman" panose="02020603050405020304" pitchFamily="18" charset="0"/>
                <a:cs typeface="Times New Roman" panose="02020603050405020304" pitchFamily="18" charset="0"/>
              </a:rPr>
              <a:t>TotalApp</a:t>
            </a:r>
            <a:endParaRPr lang="en-US" sz="4000" dirty="0">
              <a:latin typeface="Times New Roman" panose="02020603050405020304" pitchFamily="18" charset="0"/>
              <a:cs typeface="Times New Roman" panose="02020603050405020304" pitchFamily="18" charset="0"/>
            </a:endParaRPr>
          </a:p>
          <a:p>
            <a:pPr algn="l"/>
            <a:r>
              <a:rPr lang="en-US" sz="4000" dirty="0">
                <a:solidFill>
                  <a:schemeClr val="tx2">
                    <a:lumMod val="75000"/>
                  </a:schemeClr>
                </a:solidFill>
                <a:latin typeface="Times New Roman" panose="02020603050405020304" pitchFamily="18" charset="0"/>
                <a:cs typeface="Times New Roman" panose="02020603050405020304" pitchFamily="18" charset="0"/>
              </a:rPr>
              <a:t>FROM</a:t>
            </a:r>
          </a:p>
          <a:p>
            <a:pPr algn="l"/>
            <a:r>
              <a:rPr lang="en-US" sz="4000" dirty="0">
                <a:latin typeface="Times New Roman" panose="02020603050405020304" pitchFamily="18" charset="0"/>
                <a:cs typeface="Times New Roman" panose="02020603050405020304" pitchFamily="18" charset="0"/>
              </a:rPr>
              <a:t>    </a:t>
            </a:r>
            <a:r>
              <a:rPr lang="en-US" sz="4000" dirty="0">
                <a:solidFill>
                  <a:schemeClr val="accent1">
                    <a:lumMod val="40000"/>
                    <a:lumOff val="60000"/>
                  </a:schemeClr>
                </a:solidFill>
                <a:latin typeface="Times New Roman" panose="02020603050405020304" pitchFamily="18" charset="0"/>
                <a:cs typeface="Times New Roman" panose="02020603050405020304" pitchFamily="18" charset="0"/>
              </a:rPr>
              <a:t>saidineshkumarreddy_addula.Group8Project.TopFiveStateApp</a:t>
            </a:r>
          </a:p>
          <a:p>
            <a:pPr algn="l"/>
            <a:r>
              <a:rPr lang="en-US" sz="4000" dirty="0">
                <a:solidFill>
                  <a:schemeClr val="tx2">
                    <a:lumMod val="75000"/>
                  </a:schemeClr>
                </a:solidFill>
                <a:latin typeface="Times New Roman" panose="02020603050405020304" pitchFamily="18" charset="0"/>
                <a:cs typeface="Times New Roman" panose="02020603050405020304" pitchFamily="18" charset="0"/>
              </a:rPr>
              <a:t>WHERE</a:t>
            </a:r>
          </a:p>
          <a:p>
            <a:pPr algn="l"/>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House_Ownership</a:t>
            </a:r>
            <a:r>
              <a:rPr lang="en-US" sz="4000" dirty="0">
                <a:latin typeface="Times New Roman" panose="02020603050405020304" pitchFamily="18" charset="0"/>
                <a:cs typeface="Times New Roman" panose="02020603050405020304" pitchFamily="18" charset="0"/>
              </a:rPr>
              <a:t> = </a:t>
            </a:r>
            <a:r>
              <a:rPr lang="en-US" sz="4000" dirty="0">
                <a:solidFill>
                  <a:schemeClr val="accent1">
                    <a:lumMod val="40000"/>
                    <a:lumOff val="60000"/>
                  </a:schemeClr>
                </a:solidFill>
                <a:latin typeface="Times New Roman" panose="02020603050405020304" pitchFamily="18" charset="0"/>
                <a:cs typeface="Times New Roman" panose="02020603050405020304" pitchFamily="18" charset="0"/>
              </a:rPr>
              <a:t>'owned</a:t>
            </a:r>
            <a:r>
              <a:rPr lang="en-US" sz="4000" dirty="0">
                <a:latin typeface="Times New Roman" panose="02020603050405020304" pitchFamily="18" charset="0"/>
                <a:cs typeface="Times New Roman" panose="02020603050405020304" pitchFamily="18" charset="0"/>
              </a:rPr>
              <a:t>'</a:t>
            </a:r>
          </a:p>
          <a:p>
            <a:pPr algn="l"/>
            <a:r>
              <a:rPr lang="en-US" sz="4000" dirty="0">
                <a:latin typeface="Times New Roman" panose="02020603050405020304" pitchFamily="18" charset="0"/>
                <a:cs typeface="Times New Roman" panose="02020603050405020304" pitchFamily="18" charset="0"/>
              </a:rPr>
              <a:t>    </a:t>
            </a:r>
            <a:r>
              <a:rPr lang="en-US" sz="4000" dirty="0">
                <a:solidFill>
                  <a:schemeClr val="tx2">
                    <a:lumMod val="75000"/>
                  </a:schemeClr>
                </a:solidFill>
                <a:latin typeface="Times New Roman" panose="02020603050405020304" pitchFamily="18" charset="0"/>
                <a:cs typeface="Times New Roman" panose="02020603050405020304" pitchFamily="18" charset="0"/>
              </a:rPr>
              <a:t>AND</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Work_Experience</a:t>
            </a:r>
            <a:r>
              <a:rPr lang="en-US" sz="4000" dirty="0">
                <a:latin typeface="Times New Roman" panose="02020603050405020304" pitchFamily="18" charset="0"/>
                <a:cs typeface="Times New Roman" panose="02020603050405020304" pitchFamily="18" charset="0"/>
              </a:rPr>
              <a:t> &gt;= </a:t>
            </a:r>
            <a:r>
              <a:rPr lang="en-US" sz="4000" dirty="0">
                <a:solidFill>
                  <a:srgbClr val="FF0000"/>
                </a:solidFill>
                <a:latin typeface="Times New Roman" panose="02020603050405020304" pitchFamily="18" charset="0"/>
                <a:cs typeface="Times New Roman" panose="02020603050405020304" pitchFamily="18" charset="0"/>
              </a:rPr>
              <a:t>4</a:t>
            </a:r>
          </a:p>
          <a:p>
            <a:pPr algn="l"/>
            <a:r>
              <a:rPr lang="en-US" sz="4000" dirty="0">
                <a:solidFill>
                  <a:schemeClr val="tx2">
                    <a:lumMod val="75000"/>
                  </a:schemeClr>
                </a:solidFill>
                <a:latin typeface="Times New Roman" panose="02020603050405020304" pitchFamily="18" charset="0"/>
                <a:cs typeface="Times New Roman" panose="02020603050405020304" pitchFamily="18" charset="0"/>
              </a:rPr>
              <a:t>GROUP BY</a:t>
            </a:r>
          </a:p>
          <a:p>
            <a:pPr algn="l"/>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State_union_territory</a:t>
            </a:r>
            <a:r>
              <a:rPr lang="en-US" sz="4000" dirty="0">
                <a:latin typeface="Times New Roman" panose="02020603050405020304" pitchFamily="18" charset="0"/>
                <a:cs typeface="Times New Roman" panose="02020603050405020304" pitchFamily="18" charset="0"/>
              </a:rPr>
              <a:t>;</a:t>
            </a:r>
          </a:p>
          <a:p>
            <a:pPr algn="l"/>
            <a:endParaRPr lang="en-US" dirty="0"/>
          </a:p>
        </p:txBody>
      </p:sp>
      <p:pic>
        <p:nvPicPr>
          <p:cNvPr id="10" name="Picture 9" descr="A screenshot of a computer&#10;&#10;Description automatically generated">
            <a:extLst>
              <a:ext uri="{FF2B5EF4-FFF2-40B4-BE49-F238E27FC236}">
                <a16:creationId xmlns:a16="http://schemas.microsoft.com/office/drawing/2014/main" id="{F49CE6CB-3E7E-FAE7-D7F3-C57DE3934A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1697055"/>
            <a:ext cx="4625044" cy="3463890"/>
          </a:xfrm>
          <a:prstGeom prst="rect">
            <a:avLst/>
          </a:prstGeom>
        </p:spPr>
      </p:pic>
      <p:sp>
        <p:nvSpPr>
          <p:cNvPr id="11" name="TextBox 10">
            <a:extLst>
              <a:ext uri="{FF2B5EF4-FFF2-40B4-BE49-F238E27FC236}">
                <a16:creationId xmlns:a16="http://schemas.microsoft.com/office/drawing/2014/main" id="{FB23D04D-9AE8-FCD2-284D-BB1149C258FA}"/>
              </a:ext>
            </a:extLst>
          </p:cNvPr>
          <p:cNvSpPr txBox="1"/>
          <p:nvPr/>
        </p:nvSpPr>
        <p:spPr>
          <a:xfrm>
            <a:off x="914400" y="5579375"/>
            <a:ext cx="9790386"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query creates a new table listing each state or territory and the count of loan applications where the applicant owns a home and has 4 or more years of work experience.</a:t>
            </a:r>
          </a:p>
        </p:txBody>
      </p:sp>
    </p:spTree>
    <p:extLst>
      <p:ext uri="{BB962C8B-B14F-4D97-AF65-F5344CB8AC3E}">
        <p14:creationId xmlns:p14="http://schemas.microsoft.com/office/powerpoint/2010/main" val="9172799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5A844-8D3E-2728-E727-765A17EF13F7}"/>
              </a:ext>
            </a:extLst>
          </p:cNvPr>
          <p:cNvSpPr>
            <a:spLocks noGrp="1"/>
          </p:cNvSpPr>
          <p:nvPr>
            <p:ph type="title"/>
          </p:nvPr>
        </p:nvSpPr>
        <p:spPr>
          <a:xfrm>
            <a:off x="896688" y="319787"/>
            <a:ext cx="6953467" cy="599089"/>
          </a:xfrm>
        </p:spPr>
        <p:txBody>
          <a:bodyPr>
            <a:noAutofit/>
          </a:bodyPr>
          <a:lstStyle/>
          <a:p>
            <a:pPr marL="342900" indent="-342900" algn="l">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Current residence greater than 2</a:t>
            </a:r>
          </a:p>
        </p:txBody>
      </p:sp>
      <p:sp>
        <p:nvSpPr>
          <p:cNvPr id="3" name="Text Placeholder 2">
            <a:extLst>
              <a:ext uri="{FF2B5EF4-FFF2-40B4-BE49-F238E27FC236}">
                <a16:creationId xmlns:a16="http://schemas.microsoft.com/office/drawing/2014/main" id="{CD0D8596-7702-6AFF-0DB5-89065E57E0E0}"/>
              </a:ext>
            </a:extLst>
          </p:cNvPr>
          <p:cNvSpPr>
            <a:spLocks noGrp="1"/>
          </p:cNvSpPr>
          <p:nvPr>
            <p:ph type="body" sz="half" idx="2"/>
          </p:nvPr>
        </p:nvSpPr>
        <p:spPr>
          <a:xfrm>
            <a:off x="913794" y="1371600"/>
            <a:ext cx="5639405" cy="4062249"/>
          </a:xfrm>
        </p:spPr>
        <p:txBody>
          <a:bodyPr>
            <a:normAutofit lnSpcReduction="10000"/>
          </a:bodyPr>
          <a:lstStyle/>
          <a:p>
            <a:pPr algn="l"/>
            <a:r>
              <a:rPr lang="en-US" sz="1300" dirty="0">
                <a:solidFill>
                  <a:schemeClr val="tx2">
                    <a:lumMod val="75000"/>
                  </a:schemeClr>
                </a:solidFill>
                <a:latin typeface="Times New Roman" panose="02020603050405020304" pitchFamily="18" charset="0"/>
                <a:cs typeface="Times New Roman" panose="02020603050405020304" pitchFamily="18" charset="0"/>
              </a:rPr>
              <a:t>CREATE TABLE </a:t>
            </a:r>
            <a:r>
              <a:rPr lang="en-US" sz="1300" dirty="0">
                <a:solidFill>
                  <a:schemeClr val="accent1">
                    <a:lumMod val="40000"/>
                    <a:lumOff val="60000"/>
                  </a:schemeClr>
                </a:solidFill>
                <a:latin typeface="Times New Roman" panose="02020603050405020304" pitchFamily="18" charset="0"/>
                <a:cs typeface="Times New Roman" panose="02020603050405020304" pitchFamily="18" charset="0"/>
              </a:rPr>
              <a:t>saidineshkumarreddy_addula.Group8Project.CurrentResidenceGreater2 </a:t>
            </a:r>
            <a:r>
              <a:rPr lang="en-US" sz="1300" dirty="0">
                <a:solidFill>
                  <a:schemeClr val="tx2">
                    <a:lumMod val="75000"/>
                  </a:schemeClr>
                </a:solidFill>
                <a:latin typeface="Times New Roman" panose="02020603050405020304" pitchFamily="18" charset="0"/>
                <a:cs typeface="Times New Roman" panose="02020603050405020304" pitchFamily="18" charset="0"/>
              </a:rPr>
              <a:t>AS</a:t>
            </a:r>
          </a:p>
          <a:p>
            <a:pPr algn="l"/>
            <a:r>
              <a:rPr lang="en-US" sz="1300" dirty="0">
                <a:solidFill>
                  <a:schemeClr val="tx2">
                    <a:lumMod val="75000"/>
                  </a:schemeClr>
                </a:solidFill>
                <a:latin typeface="Times New Roman" panose="02020603050405020304" pitchFamily="18" charset="0"/>
                <a:cs typeface="Times New Roman" panose="02020603050405020304" pitchFamily="18" charset="0"/>
              </a:rPr>
              <a:t>SELECT</a:t>
            </a:r>
          </a:p>
          <a:p>
            <a:pPr algn="l"/>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State_union_territory</a:t>
            </a:r>
            <a:r>
              <a:rPr lang="en-US" sz="1300" dirty="0">
                <a:latin typeface="Times New Roman" panose="02020603050405020304" pitchFamily="18" charset="0"/>
                <a:cs typeface="Times New Roman" panose="02020603050405020304" pitchFamily="18" charset="0"/>
              </a:rPr>
              <a:t>,</a:t>
            </a:r>
          </a:p>
          <a:p>
            <a:pPr algn="l"/>
            <a:r>
              <a:rPr lang="en-US" sz="1300" dirty="0">
                <a:latin typeface="Times New Roman" panose="02020603050405020304" pitchFamily="18" charset="0"/>
                <a:cs typeface="Times New Roman" panose="02020603050405020304" pitchFamily="18" charset="0"/>
              </a:rPr>
              <a:t>    </a:t>
            </a:r>
            <a:r>
              <a:rPr lang="en-US" sz="1300" dirty="0">
                <a:solidFill>
                  <a:schemeClr val="tx2">
                    <a:lumMod val="75000"/>
                  </a:schemeClr>
                </a:solidFill>
                <a:latin typeface="Times New Roman" panose="02020603050405020304" pitchFamily="18" charset="0"/>
                <a:cs typeface="Times New Roman" panose="02020603050405020304" pitchFamily="18" charset="0"/>
              </a:rPr>
              <a:t>COUNT(*) AS </a:t>
            </a:r>
            <a:r>
              <a:rPr lang="en-US" sz="1300" dirty="0" err="1">
                <a:latin typeface="Times New Roman" panose="02020603050405020304" pitchFamily="18" charset="0"/>
                <a:cs typeface="Times New Roman" panose="02020603050405020304" pitchFamily="18" charset="0"/>
              </a:rPr>
              <a:t>TotalApp</a:t>
            </a:r>
            <a:endParaRPr lang="en-US" sz="1300" dirty="0">
              <a:latin typeface="Times New Roman" panose="02020603050405020304" pitchFamily="18" charset="0"/>
              <a:cs typeface="Times New Roman" panose="02020603050405020304" pitchFamily="18" charset="0"/>
            </a:endParaRPr>
          </a:p>
          <a:p>
            <a:pPr algn="l"/>
            <a:r>
              <a:rPr lang="en-US" sz="1300" dirty="0">
                <a:solidFill>
                  <a:schemeClr val="tx2">
                    <a:lumMod val="75000"/>
                  </a:schemeClr>
                </a:solidFill>
                <a:latin typeface="Times New Roman" panose="02020603050405020304" pitchFamily="18" charset="0"/>
                <a:cs typeface="Times New Roman" panose="02020603050405020304" pitchFamily="18" charset="0"/>
              </a:rPr>
              <a:t>FROM</a:t>
            </a:r>
          </a:p>
          <a:p>
            <a:pPr algn="l"/>
            <a:r>
              <a:rPr lang="en-US" sz="1300" dirty="0">
                <a:latin typeface="Times New Roman" panose="02020603050405020304" pitchFamily="18" charset="0"/>
                <a:cs typeface="Times New Roman" panose="02020603050405020304" pitchFamily="18" charset="0"/>
              </a:rPr>
              <a:t>    </a:t>
            </a:r>
            <a:r>
              <a:rPr lang="en-US" sz="1300" dirty="0">
                <a:solidFill>
                  <a:schemeClr val="accent1">
                    <a:lumMod val="40000"/>
                    <a:lumOff val="60000"/>
                  </a:schemeClr>
                </a:solidFill>
                <a:latin typeface="Times New Roman" panose="02020603050405020304" pitchFamily="18" charset="0"/>
                <a:cs typeface="Times New Roman" panose="02020603050405020304" pitchFamily="18" charset="0"/>
              </a:rPr>
              <a:t>saidineshkumarreddy_addula.Group8Project.TopFiveStateApp</a:t>
            </a:r>
          </a:p>
          <a:p>
            <a:pPr algn="l"/>
            <a:r>
              <a:rPr lang="en-US" sz="1300" dirty="0">
                <a:solidFill>
                  <a:schemeClr val="tx2">
                    <a:lumMod val="75000"/>
                  </a:schemeClr>
                </a:solidFill>
                <a:latin typeface="Times New Roman" panose="02020603050405020304" pitchFamily="18" charset="0"/>
                <a:cs typeface="Times New Roman" panose="02020603050405020304" pitchFamily="18" charset="0"/>
              </a:rPr>
              <a:t>WHERE</a:t>
            </a:r>
          </a:p>
          <a:p>
            <a:pPr algn="l"/>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House_Ownership</a:t>
            </a:r>
            <a:r>
              <a:rPr lang="en-US" sz="1300" dirty="0">
                <a:latin typeface="Times New Roman" panose="02020603050405020304" pitchFamily="18" charset="0"/>
                <a:cs typeface="Times New Roman" panose="02020603050405020304" pitchFamily="18" charset="0"/>
              </a:rPr>
              <a:t> = '</a:t>
            </a:r>
            <a:r>
              <a:rPr lang="en-US" sz="1300" dirty="0">
                <a:solidFill>
                  <a:schemeClr val="accent1">
                    <a:lumMod val="40000"/>
                    <a:lumOff val="60000"/>
                  </a:schemeClr>
                </a:solidFill>
                <a:latin typeface="Times New Roman" panose="02020603050405020304" pitchFamily="18" charset="0"/>
                <a:cs typeface="Times New Roman" panose="02020603050405020304" pitchFamily="18" charset="0"/>
              </a:rPr>
              <a:t>owned</a:t>
            </a:r>
            <a:r>
              <a:rPr lang="en-US" sz="1300" dirty="0">
                <a:latin typeface="Times New Roman" panose="02020603050405020304" pitchFamily="18" charset="0"/>
                <a:cs typeface="Times New Roman" panose="02020603050405020304" pitchFamily="18" charset="0"/>
              </a:rPr>
              <a:t>'</a:t>
            </a:r>
          </a:p>
          <a:p>
            <a:pPr algn="l"/>
            <a:r>
              <a:rPr lang="en-US" sz="1300" dirty="0">
                <a:latin typeface="Times New Roman" panose="02020603050405020304" pitchFamily="18" charset="0"/>
                <a:cs typeface="Times New Roman" panose="02020603050405020304" pitchFamily="18" charset="0"/>
              </a:rPr>
              <a:t>    </a:t>
            </a:r>
            <a:r>
              <a:rPr lang="en-US" sz="1300" dirty="0">
                <a:solidFill>
                  <a:schemeClr val="tx2">
                    <a:lumMod val="75000"/>
                  </a:schemeClr>
                </a:solidFill>
                <a:latin typeface="Times New Roman" panose="02020603050405020304" pitchFamily="18" charset="0"/>
                <a:cs typeface="Times New Roman" panose="02020603050405020304" pitchFamily="18" charset="0"/>
              </a:rPr>
              <a:t>AND</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Years_in_Current_Residence</a:t>
            </a:r>
            <a:r>
              <a:rPr lang="en-US" sz="1300" dirty="0">
                <a:latin typeface="Times New Roman" panose="02020603050405020304" pitchFamily="18" charset="0"/>
                <a:cs typeface="Times New Roman" panose="02020603050405020304" pitchFamily="18" charset="0"/>
              </a:rPr>
              <a:t> &gt;= </a:t>
            </a:r>
            <a:r>
              <a:rPr lang="en-US" sz="1300" dirty="0">
                <a:solidFill>
                  <a:srgbClr val="FF0000"/>
                </a:solidFill>
                <a:latin typeface="Times New Roman" panose="02020603050405020304" pitchFamily="18" charset="0"/>
                <a:cs typeface="Times New Roman" panose="02020603050405020304" pitchFamily="18" charset="0"/>
              </a:rPr>
              <a:t>4</a:t>
            </a:r>
          </a:p>
          <a:p>
            <a:pPr algn="l"/>
            <a:r>
              <a:rPr lang="en-US" sz="1300" dirty="0">
                <a:solidFill>
                  <a:schemeClr val="tx2">
                    <a:lumMod val="75000"/>
                  </a:schemeClr>
                </a:solidFill>
                <a:latin typeface="Times New Roman" panose="02020603050405020304" pitchFamily="18" charset="0"/>
                <a:cs typeface="Times New Roman" panose="02020603050405020304" pitchFamily="18" charset="0"/>
              </a:rPr>
              <a:t>GROUP BY</a:t>
            </a:r>
          </a:p>
          <a:p>
            <a:pPr algn="l"/>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State_union_territory</a:t>
            </a:r>
            <a:r>
              <a:rPr lang="en-US" sz="1300" dirty="0">
                <a:latin typeface="Times New Roman" panose="02020603050405020304" pitchFamily="18" charset="0"/>
                <a:cs typeface="Times New Roman" panose="02020603050405020304" pitchFamily="18" charset="0"/>
              </a:rPr>
              <a:t>;</a:t>
            </a:r>
          </a:p>
          <a:p>
            <a:pPr algn="l"/>
            <a:endParaRPr lang="en-US" dirty="0"/>
          </a:p>
        </p:txBody>
      </p:sp>
      <p:pic>
        <p:nvPicPr>
          <p:cNvPr id="5" name="Picture 4" descr="A screenshot of a google search&#10;&#10;Description automatically generated">
            <a:extLst>
              <a:ext uri="{FF2B5EF4-FFF2-40B4-BE49-F238E27FC236}">
                <a16:creationId xmlns:a16="http://schemas.microsoft.com/office/drawing/2014/main" id="{1A209A80-A2C2-1792-72C2-CC8242FBC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1790700"/>
            <a:ext cx="4845137" cy="3276599"/>
          </a:xfrm>
          <a:prstGeom prst="rect">
            <a:avLst/>
          </a:prstGeom>
        </p:spPr>
      </p:pic>
      <p:sp>
        <p:nvSpPr>
          <p:cNvPr id="6" name="TextBox 5">
            <a:extLst>
              <a:ext uri="{FF2B5EF4-FFF2-40B4-BE49-F238E27FC236}">
                <a16:creationId xmlns:a16="http://schemas.microsoft.com/office/drawing/2014/main" id="{A9D6A0A8-A01A-9CAF-F7CB-CDB0AE6C00BB}"/>
              </a:ext>
            </a:extLst>
          </p:cNvPr>
          <p:cNvSpPr txBox="1"/>
          <p:nvPr/>
        </p:nvSpPr>
        <p:spPr>
          <a:xfrm>
            <a:off x="993227" y="5633544"/>
            <a:ext cx="9758855"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query generates a fresh table that displays the states or territories alongside the number of loan applications where the applicant possesses a home and has accumulated 4 or more years of work experience.</a:t>
            </a:r>
          </a:p>
        </p:txBody>
      </p:sp>
    </p:spTree>
    <p:extLst>
      <p:ext uri="{BB962C8B-B14F-4D97-AF65-F5344CB8AC3E}">
        <p14:creationId xmlns:p14="http://schemas.microsoft.com/office/powerpoint/2010/main" val="150742111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B76F39C-DC92-43A2-AFAC-DF33A3F0E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8944F6-CF21-3DF0-D275-3056CC7870FE}"/>
              </a:ext>
            </a:extLst>
          </p:cNvPr>
          <p:cNvSpPr>
            <a:spLocks noGrp="1"/>
          </p:cNvSpPr>
          <p:nvPr>
            <p:ph type="title"/>
          </p:nvPr>
        </p:nvSpPr>
        <p:spPr>
          <a:xfrm>
            <a:off x="446071" y="249315"/>
            <a:ext cx="3840987" cy="617905"/>
          </a:xfrm>
        </p:spPr>
        <p:txBody>
          <a:bodyPr vert="horz" lIns="91440" tIns="45720" rIns="91440" bIns="45720" rtlCol="0" anchor="ctr">
            <a:normAutofit/>
          </a:bodyPr>
          <a:lstStyle/>
          <a:p>
            <a:pPr marL="342900" indent="-342900" algn="l">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Visualization</a:t>
            </a:r>
            <a:r>
              <a:rPr lang="en-US" sz="2800" dirty="0"/>
              <a:t> </a:t>
            </a:r>
          </a:p>
        </p:txBody>
      </p:sp>
      <p:pic>
        <p:nvPicPr>
          <p:cNvPr id="4" name="Picture 3" descr="A graph of a number of states&#10;&#10;Description automatically generated">
            <a:extLst>
              <a:ext uri="{FF2B5EF4-FFF2-40B4-BE49-F238E27FC236}">
                <a16:creationId xmlns:a16="http://schemas.microsoft.com/office/drawing/2014/main" id="{4A46620E-06C2-399B-5C16-7AF8842B8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73" y="1123811"/>
            <a:ext cx="3517749" cy="3271509"/>
          </a:xfrm>
          <a:prstGeom prst="rect">
            <a:avLst/>
          </a:prstGeom>
          <a:scene3d>
            <a:camera prst="orthographicFront"/>
            <a:lightRig rig="twoPt" dir="t">
              <a:rot lat="0" lon="0" rev="7200000"/>
            </a:lightRig>
          </a:scene3d>
          <a:sp3d>
            <a:bevelT w="25400" h="19050"/>
          </a:sp3d>
        </p:spPr>
      </p:pic>
      <p:cxnSp>
        <p:nvCxnSpPr>
          <p:cNvPr id="40" name="Straight Connector 39">
            <a:extLst>
              <a:ext uri="{FF2B5EF4-FFF2-40B4-BE49-F238E27FC236}">
                <a16:creationId xmlns:a16="http://schemas.microsoft.com/office/drawing/2014/main" id="{966758FC-A415-4D42-862A-2C0765FF80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7625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graph of different colored bars&#10;&#10;Description automatically generated">
            <a:extLst>
              <a:ext uri="{FF2B5EF4-FFF2-40B4-BE49-F238E27FC236}">
                <a16:creationId xmlns:a16="http://schemas.microsoft.com/office/drawing/2014/main" id="{2D5D21D2-4AAD-FA80-082D-F5A39F995C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0212" y="1123810"/>
            <a:ext cx="3517753" cy="3271509"/>
          </a:xfrm>
          <a:prstGeom prst="rect">
            <a:avLst/>
          </a:prstGeom>
        </p:spPr>
      </p:pic>
      <p:cxnSp>
        <p:nvCxnSpPr>
          <p:cNvPr id="42" name="Straight Connector 41">
            <a:extLst>
              <a:ext uri="{FF2B5EF4-FFF2-40B4-BE49-F238E27FC236}">
                <a16:creationId xmlns:a16="http://schemas.microsoft.com/office/drawing/2014/main" id="{D96EEC3D-4CA8-4D5D-A2B2-7EB24A7144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15741"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 screen shot of a graph&#10;&#10;Description automatically generated">
            <a:extLst>
              <a:ext uri="{FF2B5EF4-FFF2-40B4-BE49-F238E27FC236}">
                <a16:creationId xmlns:a16="http://schemas.microsoft.com/office/drawing/2014/main" id="{56F72DCA-45C5-34FF-794A-78031E2156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8425" y="1123811"/>
            <a:ext cx="3517753" cy="2381389"/>
          </a:xfrm>
          <a:prstGeom prst="rect">
            <a:avLst/>
          </a:prstGeom>
        </p:spPr>
      </p:pic>
      <p:sp>
        <p:nvSpPr>
          <p:cNvPr id="3" name="Text Placeholder 2">
            <a:extLst>
              <a:ext uri="{FF2B5EF4-FFF2-40B4-BE49-F238E27FC236}">
                <a16:creationId xmlns:a16="http://schemas.microsoft.com/office/drawing/2014/main" id="{5BD4C06E-29D6-4A8A-3F99-CC9CCEE5A1D5}"/>
              </a:ext>
            </a:extLst>
          </p:cNvPr>
          <p:cNvSpPr>
            <a:spLocks noGrp="1"/>
          </p:cNvSpPr>
          <p:nvPr>
            <p:ph type="body" sz="half" idx="2"/>
          </p:nvPr>
        </p:nvSpPr>
        <p:spPr>
          <a:xfrm>
            <a:off x="4179417" y="4698492"/>
            <a:ext cx="3840989" cy="1922107"/>
          </a:xfrm>
        </p:spPr>
        <p:txBody>
          <a:bodyPr vert="horz" lIns="91440" tIns="45720" rIns="91440" bIns="45720" rtlCol="0" anchor="ctr">
            <a:normAutofit/>
          </a:bodyPr>
          <a:lstStyle/>
          <a:p>
            <a:pPr marL="57150" indent="-285750" algn="just">
              <a:lnSpc>
                <a:spcPct val="100000"/>
              </a:lnSpc>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The table displays the average annual income of the top five states in India: Tamil Nadu, Gujarat, Maharashtra, Uttar Pradesh, and Karnataka. Tamil Nadu has the highest income, while Karnataka has the lowest, with bars arranged in descending order accordingly.</a:t>
            </a:r>
            <a:br>
              <a:rPr lang="en-US" dirty="0"/>
            </a:br>
            <a:endParaRPr lang="en-US" dirty="0"/>
          </a:p>
          <a:p>
            <a:pPr indent="-228600" algn="l">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CE16932B-12BB-A082-E4AE-9DA8B74D735D}"/>
              </a:ext>
            </a:extLst>
          </p:cNvPr>
          <p:cNvSpPr txBox="1"/>
          <p:nvPr/>
        </p:nvSpPr>
        <p:spPr>
          <a:xfrm>
            <a:off x="8055161" y="4698492"/>
            <a:ext cx="3840989" cy="1292662"/>
          </a:xfrm>
          <a:prstGeom prst="rect">
            <a:avLst/>
          </a:prstGeom>
          <a:noFill/>
        </p:spPr>
        <p:txBody>
          <a:bodyPr wrap="square" rtlCol="0">
            <a:spAutoFit/>
          </a:bodyPr>
          <a:lstStyle/>
          <a:p>
            <a:pPr marL="285750" indent="-285750" algn="just">
              <a:buFont typeface="Wingdings" pitchFamily="2" charset="2"/>
              <a:buChar char="Ø"/>
            </a:pPr>
            <a:r>
              <a:rPr lang="en-US" sz="1300" dirty="0">
                <a:latin typeface="Times New Roman" panose="02020603050405020304" pitchFamily="18" charset="0"/>
                <a:cs typeface="Times New Roman" panose="02020603050405020304" pitchFamily="18" charset="0"/>
              </a:rPr>
              <a:t>The chart illustrates applicants with over four years of experience from five Indian states. Uttar Pradesh leads with about 450, Maharashtra closely follows. Tamil Nadu and Karnataka have around 250-300 each, while Gujarat has about 150 applicants.</a:t>
            </a:r>
          </a:p>
        </p:txBody>
      </p:sp>
      <p:sp>
        <p:nvSpPr>
          <p:cNvPr id="27" name="TextBox 26">
            <a:extLst>
              <a:ext uri="{FF2B5EF4-FFF2-40B4-BE49-F238E27FC236}">
                <a16:creationId xmlns:a16="http://schemas.microsoft.com/office/drawing/2014/main" id="{BB378BCC-2C51-8C01-5066-5054197864C7}"/>
              </a:ext>
            </a:extLst>
          </p:cNvPr>
          <p:cNvSpPr txBox="1"/>
          <p:nvPr/>
        </p:nvSpPr>
        <p:spPr>
          <a:xfrm>
            <a:off x="311401" y="4703686"/>
            <a:ext cx="3693046" cy="1492716"/>
          </a:xfrm>
          <a:prstGeom prst="rect">
            <a:avLst/>
          </a:prstGeom>
          <a:noFill/>
        </p:spPr>
        <p:txBody>
          <a:bodyPr wrap="square" rtlCol="0">
            <a:spAutoFit/>
          </a:bodyPr>
          <a:lstStyle/>
          <a:p>
            <a:pPr marL="285750" indent="-285750" algn="just">
              <a:buFont typeface="Wingdings" pitchFamily="2" charset="2"/>
              <a:buChar char="Ø"/>
            </a:pPr>
            <a:r>
              <a:rPr lang="en-US" sz="1300" dirty="0">
                <a:latin typeface="Times New Roman" panose="02020603050405020304" pitchFamily="18" charset="0"/>
                <a:cs typeface="Times New Roman" panose="02020603050405020304" pitchFamily="18" charset="0"/>
              </a:rPr>
              <a:t>The bar chart displays the number of applications from India's top 5 GDP states. Uttar Pradesh leads with 527 applications, followed by Gujarat (203), Tamil Nadu (245), Maharashtra (464), and Karnataka (464). The y-axis likely represents 'Total Applicants,' with state names on the x-axis.</a:t>
            </a:r>
          </a:p>
        </p:txBody>
      </p:sp>
    </p:spTree>
    <p:extLst>
      <p:ext uri="{BB962C8B-B14F-4D97-AF65-F5344CB8AC3E}">
        <p14:creationId xmlns:p14="http://schemas.microsoft.com/office/powerpoint/2010/main" val="47643448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the world with blue dots&#10;&#10;Description automatically generated">
            <a:extLst>
              <a:ext uri="{FF2B5EF4-FFF2-40B4-BE49-F238E27FC236}">
                <a16:creationId xmlns:a16="http://schemas.microsoft.com/office/drawing/2014/main" id="{B4032CA6-55EB-6F0B-BC05-AF1F1DEDF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120" y="457200"/>
            <a:ext cx="5222552" cy="4419600"/>
          </a:xfrm>
          <a:prstGeom prst="rect">
            <a:avLst/>
          </a:prstGeom>
        </p:spPr>
      </p:pic>
      <p:pic>
        <p:nvPicPr>
          <p:cNvPr id="5" name="Picture 4" descr="A screenshot of a map&#10;&#10;Description automatically generated">
            <a:extLst>
              <a:ext uri="{FF2B5EF4-FFF2-40B4-BE49-F238E27FC236}">
                <a16:creationId xmlns:a16="http://schemas.microsoft.com/office/drawing/2014/main" id="{1514B82A-91F2-9D53-40C7-EA031B915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8399" y="1981200"/>
            <a:ext cx="5034066" cy="4561384"/>
          </a:xfrm>
          <a:prstGeom prst="rect">
            <a:avLst/>
          </a:prstGeom>
        </p:spPr>
      </p:pic>
      <p:sp>
        <p:nvSpPr>
          <p:cNvPr id="6" name="TextBox 5">
            <a:extLst>
              <a:ext uri="{FF2B5EF4-FFF2-40B4-BE49-F238E27FC236}">
                <a16:creationId xmlns:a16="http://schemas.microsoft.com/office/drawing/2014/main" id="{01557587-A767-C59C-0C20-93B82883CA51}"/>
              </a:ext>
            </a:extLst>
          </p:cNvPr>
          <p:cNvSpPr txBox="1"/>
          <p:nvPr/>
        </p:nvSpPr>
        <p:spPr>
          <a:xfrm>
            <a:off x="6593316" y="457200"/>
            <a:ext cx="5211203" cy="1169551"/>
          </a:xfrm>
          <a:prstGeom prst="rect">
            <a:avLst/>
          </a:prstGeom>
          <a:noFill/>
        </p:spPr>
        <p:txBody>
          <a:bodyPr wrap="square" rtlCol="0">
            <a:spAutoFit/>
          </a:bodyPr>
          <a:lstStyle/>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The map displays Indian applicants who've lived in the same place for over 2 years. Larger circles over Gujarat (GJ), Uttar Pradesh (UP), Karnataka (KA), and Tamil Nadu (TN) represent more applicants. After UP, Karnataka, Tamil Nadu, and Gujarat have the most applications.</a:t>
            </a:r>
          </a:p>
        </p:txBody>
      </p:sp>
      <p:sp>
        <p:nvSpPr>
          <p:cNvPr id="7" name="TextBox 6">
            <a:extLst>
              <a:ext uri="{FF2B5EF4-FFF2-40B4-BE49-F238E27FC236}">
                <a16:creationId xmlns:a16="http://schemas.microsoft.com/office/drawing/2014/main" id="{1862B464-247B-23DB-3D6B-F94CC7CBE23C}"/>
              </a:ext>
            </a:extLst>
          </p:cNvPr>
          <p:cNvSpPr txBox="1"/>
          <p:nvPr/>
        </p:nvSpPr>
        <p:spPr>
          <a:xfrm>
            <a:off x="94453" y="5334000"/>
            <a:ext cx="5488219" cy="954107"/>
          </a:xfrm>
          <a:prstGeom prst="rect">
            <a:avLst/>
          </a:prstGeom>
          <a:noFill/>
        </p:spPr>
        <p:txBody>
          <a:bodyPr wrap="square" rtlCol="0">
            <a:spAutoFit/>
          </a:bodyPr>
          <a:lstStyle/>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The map of India shows circles over Gujarat, Maharashtra, Uttar Pradesh, Karnataka, and Tamil Nadu, representing the proportion of applicants over 25. The blue circles indicating relative numbers of applicants in each state.</a:t>
            </a:r>
          </a:p>
        </p:txBody>
      </p:sp>
    </p:spTree>
    <p:extLst>
      <p:ext uri="{BB962C8B-B14F-4D97-AF65-F5344CB8AC3E}">
        <p14:creationId xmlns:p14="http://schemas.microsoft.com/office/powerpoint/2010/main" val="44666413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5A844-8D3E-2728-E727-765A17EF13F7}"/>
              </a:ext>
            </a:extLst>
          </p:cNvPr>
          <p:cNvSpPr>
            <a:spLocks noGrp="1"/>
          </p:cNvSpPr>
          <p:nvPr>
            <p:ph type="title"/>
          </p:nvPr>
        </p:nvSpPr>
        <p:spPr>
          <a:xfrm>
            <a:off x="913806" y="662152"/>
            <a:ext cx="5182194" cy="599089"/>
          </a:xfrm>
        </p:spPr>
        <p:txBody>
          <a:bodyPr>
            <a:normAutofit/>
          </a:bodyPr>
          <a:lstStyle/>
          <a:p>
            <a:pPr algn="l"/>
            <a:r>
              <a:rPr lang="en-US" sz="2000" dirty="0"/>
              <a:t>Reference:</a:t>
            </a:r>
          </a:p>
        </p:txBody>
      </p:sp>
      <p:sp>
        <p:nvSpPr>
          <p:cNvPr id="3" name="Text Placeholder 2">
            <a:extLst>
              <a:ext uri="{FF2B5EF4-FFF2-40B4-BE49-F238E27FC236}">
                <a16:creationId xmlns:a16="http://schemas.microsoft.com/office/drawing/2014/main" id="{CD0D8596-7702-6AFF-0DB5-89065E57E0E0}"/>
              </a:ext>
            </a:extLst>
          </p:cNvPr>
          <p:cNvSpPr>
            <a:spLocks noGrp="1"/>
          </p:cNvSpPr>
          <p:nvPr>
            <p:ph type="body" sz="half" idx="2"/>
          </p:nvPr>
        </p:nvSpPr>
        <p:spPr>
          <a:xfrm>
            <a:off x="913794" y="1492469"/>
            <a:ext cx="9297006" cy="3941379"/>
          </a:xfrm>
        </p:spPr>
        <p:txBody>
          <a:bodyPr>
            <a:normAutofit/>
          </a:bodyPr>
          <a:lstStyle/>
          <a:p>
            <a:pPr marL="342900" indent="-342900" algn="l">
              <a:buAutoNum type="arabicPeriod"/>
            </a:pPr>
            <a:r>
              <a:rPr lang="en-US" sz="2000" dirty="0">
                <a:hlinkClick r:id="rId2"/>
              </a:rPr>
              <a:t>https://www.kaggle.com/datasets/yaminh/applicant-details-for-loan-approve</a:t>
            </a:r>
            <a:endParaRPr lang="en-US" sz="2000" dirty="0"/>
          </a:p>
          <a:p>
            <a:pPr marL="342900" indent="-342900" algn="l">
              <a:buAutoNum type="arabicPeriod"/>
            </a:pPr>
            <a:r>
              <a:rPr lang="en-US" sz="2000" dirty="0">
                <a:hlinkClick r:id="rId3"/>
              </a:rPr>
              <a:t>https://en.wikipedia.org/wiki/List_of_Indian_states_and_union_territories_by_GDP</a:t>
            </a:r>
            <a:endParaRPr lang="en-US" sz="2000" dirty="0"/>
          </a:p>
          <a:p>
            <a:pPr algn="l"/>
            <a:endParaRPr lang="en-US" dirty="0"/>
          </a:p>
        </p:txBody>
      </p:sp>
    </p:spTree>
    <p:extLst>
      <p:ext uri="{BB962C8B-B14F-4D97-AF65-F5344CB8AC3E}">
        <p14:creationId xmlns:p14="http://schemas.microsoft.com/office/powerpoint/2010/main" val="382760477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013AC-2451-40EA-B3FB-83523FDF02F4}"/>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090E159A-9CA4-1512-891F-927A783AD130}"/>
              </a:ext>
            </a:extLst>
          </p:cNvPr>
          <p:cNvSpPr>
            <a:spLocks noGrp="1"/>
          </p:cNvSpPr>
          <p:nvPr>
            <p:ph idx="1"/>
          </p:nvPr>
        </p:nvSpPr>
        <p:spPr/>
        <p:txBody>
          <a:bodyPr/>
          <a:lstStyle/>
          <a:p>
            <a:pPr marL="0" indent="0">
              <a:buNone/>
            </a:pPr>
            <a:r>
              <a:rPr lang="en-US" dirty="0"/>
              <a:t>To strategically establish a new bank branch in one of the top 5 GDP states in India, using data-driven insights based on:</a:t>
            </a:r>
          </a:p>
          <a:p>
            <a:r>
              <a:rPr lang="en-US" dirty="0"/>
              <a:t>The total number of loan applications received from each state.</a:t>
            </a:r>
          </a:p>
          <a:p>
            <a:r>
              <a:rPr lang="en-US" dirty="0"/>
              <a:t>The average income of applicants in these states.</a:t>
            </a:r>
          </a:p>
          <a:p>
            <a:r>
              <a:rPr lang="en-US" dirty="0"/>
              <a:t>The number of applicants with over 4 years of work experience.</a:t>
            </a:r>
          </a:p>
          <a:p>
            <a:r>
              <a:rPr lang="en-US" dirty="0"/>
              <a:t>The number of applicants who have resided at their current address for more than 2 years.</a:t>
            </a:r>
          </a:p>
          <a:p>
            <a:r>
              <a:rPr lang="en-US" dirty="0"/>
              <a:t>The total number of applicants with age greater than 25.</a:t>
            </a:r>
            <a:endParaRPr lang="en-IN" dirty="0"/>
          </a:p>
        </p:txBody>
      </p:sp>
    </p:spTree>
    <p:extLst>
      <p:ext uri="{BB962C8B-B14F-4D97-AF65-F5344CB8AC3E}">
        <p14:creationId xmlns:p14="http://schemas.microsoft.com/office/powerpoint/2010/main" val="221674931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flow chart&#10;&#10;Description automatically generated">
            <a:extLst>
              <a:ext uri="{FF2B5EF4-FFF2-40B4-BE49-F238E27FC236}">
                <a16:creationId xmlns:a16="http://schemas.microsoft.com/office/drawing/2014/main" id="{09BE7B74-AA5E-A45C-40FF-3E4C2B2FF65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3976" t="36083" r="29387" b="18556"/>
          <a:stretch/>
        </p:blipFill>
        <p:spPr>
          <a:xfrm>
            <a:off x="381000" y="304800"/>
            <a:ext cx="11277600" cy="6248400"/>
          </a:xfrm>
        </p:spPr>
      </p:pic>
    </p:spTree>
    <p:extLst>
      <p:ext uri="{BB962C8B-B14F-4D97-AF65-F5344CB8AC3E}">
        <p14:creationId xmlns:p14="http://schemas.microsoft.com/office/powerpoint/2010/main" val="244646548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5DCAB-5AC4-2276-60AA-F42FDCFC8B78}"/>
              </a:ext>
            </a:extLst>
          </p:cNvPr>
          <p:cNvSpPr>
            <a:spLocks noGrp="1"/>
          </p:cNvSpPr>
          <p:nvPr>
            <p:ph type="title"/>
          </p:nvPr>
        </p:nvSpPr>
        <p:spPr>
          <a:xfrm flipH="1" flipV="1">
            <a:off x="-283029" y="6705600"/>
            <a:ext cx="283029" cy="46653"/>
          </a:xfrm>
        </p:spPr>
        <p:txBody>
          <a:bodyPr>
            <a:normAutofit fontScale="90000"/>
          </a:bodyPr>
          <a:lstStyle/>
          <a:p>
            <a:pPr algn="ctr"/>
            <a:r>
              <a:rPr lang="en-US" b="0" i="0" dirty="0">
                <a:solidFill>
                  <a:srgbClr val="2D3B45"/>
                </a:solidFill>
                <a:effectLst/>
                <a:highlight>
                  <a:srgbClr val="FFFFFF"/>
                </a:highlight>
                <a:latin typeface="LatoWeb"/>
              </a:rPr>
              <a:t> </a:t>
            </a:r>
            <a:endParaRPr lang="en-IN" dirty="0"/>
          </a:p>
        </p:txBody>
      </p:sp>
      <p:sp>
        <p:nvSpPr>
          <p:cNvPr id="3" name="Content Placeholder 2">
            <a:extLst>
              <a:ext uri="{FF2B5EF4-FFF2-40B4-BE49-F238E27FC236}">
                <a16:creationId xmlns:a16="http://schemas.microsoft.com/office/drawing/2014/main" id="{0AD1D44F-939B-DD81-76EE-53CF40E18CBA}"/>
              </a:ext>
            </a:extLst>
          </p:cNvPr>
          <p:cNvSpPr>
            <a:spLocks noGrp="1"/>
          </p:cNvSpPr>
          <p:nvPr>
            <p:ph idx="1"/>
          </p:nvPr>
        </p:nvSpPr>
        <p:spPr>
          <a:xfrm>
            <a:off x="685800" y="1365348"/>
            <a:ext cx="10820400" cy="5024367"/>
          </a:xfrm>
        </p:spPr>
        <p:txBody>
          <a:bodyPr>
            <a:normAutofit/>
          </a:bodyPr>
          <a:lstStyle/>
          <a:p>
            <a:pPr marL="0" indent="0">
              <a:buNone/>
            </a:pPr>
            <a:r>
              <a:rPr lang="en-IN" sz="1600" dirty="0"/>
              <a:t> </a:t>
            </a:r>
            <a:r>
              <a:rPr lang="en-IN" sz="2400" dirty="0">
                <a:latin typeface="Times New Roman" panose="02020603050405020304" pitchFamily="18" charset="0"/>
                <a:cs typeface="Times New Roman" panose="02020603050405020304" pitchFamily="18" charset="0"/>
              </a:rPr>
              <a:t>Kaggle</a:t>
            </a:r>
            <a:r>
              <a:rPr lang="en-IN" sz="1600" dirty="0"/>
              <a:t>                                                                                                      </a:t>
            </a:r>
            <a:r>
              <a:rPr lang="en-IN" sz="2400" dirty="0">
                <a:latin typeface="Times New Roman" panose="02020603050405020304" pitchFamily="18" charset="0"/>
                <a:cs typeface="Times New Roman" panose="02020603050405020304" pitchFamily="18" charset="0"/>
              </a:rPr>
              <a:t>Web</a:t>
            </a:r>
          </a:p>
        </p:txBody>
      </p:sp>
      <p:sp>
        <p:nvSpPr>
          <p:cNvPr id="6" name="TextBox 5">
            <a:extLst>
              <a:ext uri="{FF2B5EF4-FFF2-40B4-BE49-F238E27FC236}">
                <a16:creationId xmlns:a16="http://schemas.microsoft.com/office/drawing/2014/main" id="{AADF5175-3F03-FBCA-A7F6-F5496B7F0642}"/>
              </a:ext>
            </a:extLst>
          </p:cNvPr>
          <p:cNvSpPr txBox="1"/>
          <p:nvPr/>
        </p:nvSpPr>
        <p:spPr>
          <a:xfrm>
            <a:off x="819540" y="468285"/>
            <a:ext cx="4876800"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DATA COLLECTION </a:t>
            </a:r>
          </a:p>
        </p:txBody>
      </p:sp>
      <p:pic>
        <p:nvPicPr>
          <p:cNvPr id="7" name="Content Placeholder 7" descr="A screenshot of a computer&#10;&#10;Description automatically generated">
            <a:extLst>
              <a:ext uri="{FF2B5EF4-FFF2-40B4-BE49-F238E27FC236}">
                <a16:creationId xmlns:a16="http://schemas.microsoft.com/office/drawing/2014/main" id="{2FA0ED14-351D-7ACC-EF2B-F41E69E16B7F}"/>
              </a:ext>
            </a:extLst>
          </p:cNvPr>
          <p:cNvPicPr>
            <a:picLocks noChangeAspect="1"/>
          </p:cNvPicPr>
          <p:nvPr/>
        </p:nvPicPr>
        <p:blipFill>
          <a:blip r:embed="rId2"/>
          <a:srcRect l="21708" t="17991" r="20205" b="19873"/>
          <a:stretch>
            <a:fillRect/>
          </a:stretch>
        </p:blipFill>
        <p:spPr>
          <a:xfrm>
            <a:off x="160955" y="1981200"/>
            <a:ext cx="5784978" cy="4677747"/>
          </a:xfrm>
          <a:prstGeom prst="rect">
            <a:avLst/>
          </a:prstGeom>
        </p:spPr>
      </p:pic>
      <p:pic>
        <p:nvPicPr>
          <p:cNvPr id="8" name="Content Placeholder 8" descr="A screenshot of a computer&#10;&#10;Description automatically generated">
            <a:extLst>
              <a:ext uri="{FF2B5EF4-FFF2-40B4-BE49-F238E27FC236}">
                <a16:creationId xmlns:a16="http://schemas.microsoft.com/office/drawing/2014/main" id="{C461AA0B-1D3F-2B79-88E2-96F93377A330}"/>
              </a:ext>
            </a:extLst>
          </p:cNvPr>
          <p:cNvPicPr>
            <a:picLocks noChangeAspect="1"/>
          </p:cNvPicPr>
          <p:nvPr/>
        </p:nvPicPr>
        <p:blipFill rotWithShape="1">
          <a:blip r:embed="rId3"/>
          <a:srcRect l="23676" t="18210" r="40186" b="10702"/>
          <a:stretch/>
        </p:blipFill>
        <p:spPr>
          <a:xfrm>
            <a:off x="6246067" y="1981201"/>
            <a:ext cx="5784977" cy="4677746"/>
          </a:xfrm>
          <a:prstGeom prst="rect">
            <a:avLst/>
          </a:prstGeom>
        </p:spPr>
      </p:pic>
    </p:spTree>
    <p:extLst>
      <p:ext uri="{BB962C8B-B14F-4D97-AF65-F5344CB8AC3E}">
        <p14:creationId xmlns:p14="http://schemas.microsoft.com/office/powerpoint/2010/main" val="296471133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AC2DD-C68D-BAAB-F51A-ED7574981E57}"/>
              </a:ext>
            </a:extLst>
          </p:cNvPr>
          <p:cNvSpPr>
            <a:spLocks noGrp="1"/>
          </p:cNvSpPr>
          <p:nvPr>
            <p:ph type="title"/>
          </p:nvPr>
        </p:nvSpPr>
        <p:spPr>
          <a:xfrm>
            <a:off x="913795" y="381000"/>
            <a:ext cx="10353761" cy="838201"/>
          </a:xfrm>
        </p:spPr>
        <p:txBody>
          <a:bodyPr>
            <a:normAutofit/>
          </a:bodyPr>
          <a:lstStyle/>
          <a:p>
            <a:pPr marL="342900" indent="-342900">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DATA CLEANING: Kaggle Data Processing</a:t>
            </a:r>
            <a:br>
              <a:rPr lang="en-US" sz="2400" b="1" dirty="0">
                <a:latin typeface="Times New Roman" panose="02020603050405020304" pitchFamily="18" charset="0"/>
                <a:cs typeface="Times New Roman" panose="02020603050405020304" pitchFamily="18" charset="0"/>
              </a:rPr>
            </a:br>
            <a:endParaRPr lang="en-US" sz="2400" dirty="0"/>
          </a:p>
        </p:txBody>
      </p:sp>
      <p:pic>
        <p:nvPicPr>
          <p:cNvPr id="3" name="Picture 2">
            <a:extLst>
              <a:ext uri="{FF2B5EF4-FFF2-40B4-BE49-F238E27FC236}">
                <a16:creationId xmlns:a16="http://schemas.microsoft.com/office/drawing/2014/main" id="{43025FD1-408E-9AC7-7192-134FD447664F}"/>
              </a:ext>
            </a:extLst>
          </p:cNvPr>
          <p:cNvPicPr>
            <a:picLocks noChangeAspect="1"/>
          </p:cNvPicPr>
          <p:nvPr/>
        </p:nvPicPr>
        <p:blipFill>
          <a:blip r:embed="rId2"/>
          <a:stretch>
            <a:fillRect/>
          </a:stretch>
        </p:blipFill>
        <p:spPr>
          <a:xfrm>
            <a:off x="152400" y="2095500"/>
            <a:ext cx="3647527" cy="4129386"/>
          </a:xfrm>
          <a:prstGeom prst="rect">
            <a:avLst/>
          </a:prstGeom>
        </p:spPr>
      </p:pic>
      <p:pic>
        <p:nvPicPr>
          <p:cNvPr id="9" name="Content Placeholder 8">
            <a:extLst>
              <a:ext uri="{FF2B5EF4-FFF2-40B4-BE49-F238E27FC236}">
                <a16:creationId xmlns:a16="http://schemas.microsoft.com/office/drawing/2014/main" id="{C1B21462-F1CF-CDE7-0AD2-036F85B1D37A}"/>
              </a:ext>
            </a:extLst>
          </p:cNvPr>
          <p:cNvPicPr>
            <a:picLocks noGrp="1" noChangeAspect="1"/>
          </p:cNvPicPr>
          <p:nvPr>
            <p:ph idx="1"/>
          </p:nvPr>
        </p:nvPicPr>
        <p:blipFill>
          <a:blip r:embed="rId3"/>
          <a:stretch>
            <a:fillRect/>
          </a:stretch>
        </p:blipFill>
        <p:spPr>
          <a:xfrm>
            <a:off x="3962400" y="2095499"/>
            <a:ext cx="4191000" cy="4129387"/>
          </a:xfrm>
          <a:prstGeom prst="rect">
            <a:avLst/>
          </a:prstGeom>
        </p:spPr>
      </p:pic>
      <p:pic>
        <p:nvPicPr>
          <p:cNvPr id="10" name="Picture 9">
            <a:extLst>
              <a:ext uri="{FF2B5EF4-FFF2-40B4-BE49-F238E27FC236}">
                <a16:creationId xmlns:a16="http://schemas.microsoft.com/office/drawing/2014/main" id="{7670A146-FA1A-3F66-33E3-886C39237C12}"/>
              </a:ext>
            </a:extLst>
          </p:cNvPr>
          <p:cNvPicPr>
            <a:picLocks noChangeAspect="1"/>
          </p:cNvPicPr>
          <p:nvPr/>
        </p:nvPicPr>
        <p:blipFill>
          <a:blip r:embed="rId4"/>
          <a:stretch>
            <a:fillRect/>
          </a:stretch>
        </p:blipFill>
        <p:spPr>
          <a:xfrm>
            <a:off x="8315873" y="2095500"/>
            <a:ext cx="3723727" cy="4129387"/>
          </a:xfrm>
          <a:prstGeom prst="rect">
            <a:avLst/>
          </a:prstGeom>
        </p:spPr>
      </p:pic>
    </p:spTree>
    <p:extLst>
      <p:ext uri="{BB962C8B-B14F-4D97-AF65-F5344CB8AC3E}">
        <p14:creationId xmlns:p14="http://schemas.microsoft.com/office/powerpoint/2010/main" val="85443440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2DFA4-6B7A-0B58-34A1-AFE9F37526E5}"/>
              </a:ext>
            </a:extLst>
          </p:cNvPr>
          <p:cNvSpPr>
            <a:spLocks noGrp="1"/>
          </p:cNvSpPr>
          <p:nvPr>
            <p:ph type="title"/>
          </p:nvPr>
        </p:nvSpPr>
        <p:spPr>
          <a:xfrm>
            <a:off x="913795" y="609600"/>
            <a:ext cx="10353761" cy="761999"/>
          </a:xfrm>
        </p:spPr>
        <p:txBody>
          <a:bodyPr>
            <a:noAutofit/>
          </a:bodyPr>
          <a:lstStyle/>
          <a:p>
            <a:pPr marL="457200" indent="-457200" algn="l">
              <a:buFont typeface="Wingdings" panose="05000000000000000000" pitchFamily="2" charset="2"/>
              <a:buChar char="ü"/>
            </a:pPr>
            <a:r>
              <a:rPr lang="en-US" sz="2600" b="1" dirty="0">
                <a:latin typeface="Times New Roman" panose="02020603050405020304" pitchFamily="18" charset="0"/>
                <a:cs typeface="Times New Roman" panose="02020603050405020304" pitchFamily="18" charset="0"/>
              </a:rPr>
              <a:t>Web Data Processing</a:t>
            </a:r>
            <a:br>
              <a:rPr lang="en-US" sz="2600" b="1" dirty="0">
                <a:latin typeface="Times New Roman" panose="02020603050405020304" pitchFamily="18" charset="0"/>
                <a:cs typeface="Times New Roman" panose="02020603050405020304" pitchFamily="18" charset="0"/>
              </a:rPr>
            </a:br>
            <a:br>
              <a:rPr lang="en-US" sz="2600" b="1" dirty="0">
                <a:latin typeface="Times New Roman" panose="02020603050405020304" pitchFamily="18" charset="0"/>
                <a:cs typeface="Times New Roman" panose="02020603050405020304" pitchFamily="18" charset="0"/>
              </a:rPr>
            </a:br>
            <a:endParaRPr lang="en-US" sz="2600" dirty="0"/>
          </a:p>
        </p:txBody>
      </p:sp>
      <p:sp>
        <p:nvSpPr>
          <p:cNvPr id="4" name="TextBox 3">
            <a:extLst>
              <a:ext uri="{FF2B5EF4-FFF2-40B4-BE49-F238E27FC236}">
                <a16:creationId xmlns:a16="http://schemas.microsoft.com/office/drawing/2014/main" id="{102AE159-623E-CEEA-FDA3-5C7A5E43CD2C}"/>
              </a:ext>
            </a:extLst>
          </p:cNvPr>
          <p:cNvSpPr txBox="1"/>
          <p:nvPr/>
        </p:nvSpPr>
        <p:spPr>
          <a:xfrm>
            <a:off x="1066800" y="1472948"/>
            <a:ext cx="8305800" cy="492443"/>
          </a:xfrm>
          <a:prstGeom prst="rect">
            <a:avLst/>
          </a:prstGeom>
          <a:noFill/>
        </p:spPr>
        <p:txBody>
          <a:bodyPr wrap="square" rtlCol="0">
            <a:spAutoFit/>
          </a:bodyPr>
          <a:lstStyle/>
          <a:p>
            <a:r>
              <a:rPr lang="en-US" sz="1300" dirty="0">
                <a:solidFill>
                  <a:schemeClr val="tx2">
                    <a:lumMod val="75000"/>
                  </a:schemeClr>
                </a:solidFill>
                <a:latin typeface="Times New Roman" panose="02020603050405020304" pitchFamily="18" charset="0"/>
                <a:cs typeface="Times New Roman" panose="02020603050405020304" pitchFamily="18" charset="0"/>
              </a:rPr>
              <a:t>UPDATE</a:t>
            </a:r>
            <a:r>
              <a:rPr lang="en-US" sz="1300" dirty="0">
                <a:latin typeface="Times New Roman" panose="02020603050405020304" pitchFamily="18" charset="0"/>
                <a:cs typeface="Times New Roman" panose="02020603050405020304" pitchFamily="18" charset="0"/>
              </a:rPr>
              <a:t> ‘saidineshkumarreddy-addula.Group8Project.StateGDP’</a:t>
            </a:r>
            <a:br>
              <a:rPr lang="en-US" sz="1300" dirty="0">
                <a:latin typeface="Times New Roman" panose="02020603050405020304" pitchFamily="18" charset="0"/>
                <a:cs typeface="Times New Roman" panose="02020603050405020304" pitchFamily="18" charset="0"/>
              </a:rPr>
            </a:br>
            <a:r>
              <a:rPr lang="en-US" sz="1300" dirty="0">
                <a:solidFill>
                  <a:schemeClr val="tx2">
                    <a:lumMod val="75000"/>
                  </a:schemeClr>
                </a:solidFill>
                <a:latin typeface="Times New Roman" panose="02020603050405020304" pitchFamily="18" charset="0"/>
                <a:cs typeface="Times New Roman" panose="02020603050405020304" pitchFamily="18" charset="0"/>
              </a:rPr>
              <a:t>SET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State_union_territory</a:t>
            </a:r>
            <a:r>
              <a:rPr lang="en-US" sz="1300" dirty="0">
                <a:latin typeface="Times New Roman" panose="02020603050405020304" pitchFamily="18" charset="0"/>
                <a:cs typeface="Times New Roman" panose="02020603050405020304" pitchFamily="18" charset="0"/>
              </a:rPr>
              <a:t> = </a:t>
            </a:r>
            <a:r>
              <a:rPr lang="en-US" sz="1300" dirty="0">
                <a:solidFill>
                  <a:schemeClr val="tx2">
                    <a:lumMod val="75000"/>
                  </a:schemeClr>
                </a:solidFill>
                <a:latin typeface="Times New Roman" panose="02020603050405020304" pitchFamily="18" charset="0"/>
                <a:cs typeface="Times New Roman" panose="02020603050405020304" pitchFamily="18" charset="0"/>
              </a:rPr>
              <a:t>REPLACE</a:t>
            </a:r>
            <a:r>
              <a:rPr lang="en-US" sz="1300" dirty="0">
                <a:latin typeface="Times New Roman" panose="02020603050405020304" pitchFamily="18" charset="0"/>
                <a:cs typeface="Times New Roman" panose="02020603050405020304" pitchFamily="18" charset="0"/>
              </a:rPr>
              <a:t>(</a:t>
            </a:r>
            <a:r>
              <a:rPr lang="en-US" sz="1300" dirty="0" err="1">
                <a:latin typeface="Times New Roman" panose="02020603050405020304" pitchFamily="18" charset="0"/>
                <a:cs typeface="Times New Roman" panose="02020603050405020304" pitchFamily="18" charset="0"/>
              </a:rPr>
              <a:t>State_union_territory</a:t>
            </a:r>
            <a:r>
              <a:rPr lang="en-US" sz="1300" dirty="0">
                <a:latin typeface="Times New Roman" panose="02020603050405020304" pitchFamily="18" charset="0"/>
                <a:cs typeface="Times New Roman" panose="02020603050405020304" pitchFamily="18" charset="0"/>
              </a:rPr>
              <a:t>, ‘*’, ‘ ’) where </a:t>
            </a:r>
            <a:r>
              <a:rPr lang="en-US" sz="1300" dirty="0" err="1">
                <a:latin typeface="Times New Roman" panose="02020603050405020304" pitchFamily="18" charset="0"/>
                <a:cs typeface="Times New Roman" panose="02020603050405020304" pitchFamily="18" charset="0"/>
              </a:rPr>
              <a:t>State_union_territory</a:t>
            </a:r>
            <a:r>
              <a:rPr lang="en-US" sz="1300" dirty="0">
                <a:latin typeface="Times New Roman" panose="02020603050405020304" pitchFamily="18" charset="0"/>
                <a:cs typeface="Times New Roman" panose="02020603050405020304" pitchFamily="18" charset="0"/>
              </a:rPr>
              <a:t> LIKE ‘%’;</a:t>
            </a:r>
            <a:endParaRPr lang="en-US" sz="1300" dirty="0"/>
          </a:p>
        </p:txBody>
      </p:sp>
      <p:pic>
        <p:nvPicPr>
          <p:cNvPr id="5" name="Content Placeholder 7" descr="A screenshot of a data&#10;&#10;Description automatically generated">
            <a:extLst>
              <a:ext uri="{FF2B5EF4-FFF2-40B4-BE49-F238E27FC236}">
                <a16:creationId xmlns:a16="http://schemas.microsoft.com/office/drawing/2014/main" id="{704E9ED4-2505-4287-C451-D07509DE5C1A}"/>
              </a:ext>
            </a:extLst>
          </p:cNvPr>
          <p:cNvPicPr>
            <a:picLocks noGrp="1" noChangeAspect="1"/>
          </p:cNvPicPr>
          <p:nvPr>
            <p:ph idx="1"/>
          </p:nvPr>
        </p:nvPicPr>
        <p:blipFill>
          <a:blip r:embed="rId2"/>
          <a:stretch>
            <a:fillRect/>
          </a:stretch>
        </p:blipFill>
        <p:spPr>
          <a:xfrm>
            <a:off x="439656" y="2666999"/>
            <a:ext cx="5651019" cy="3456709"/>
          </a:xfrm>
        </p:spPr>
      </p:pic>
      <p:pic>
        <p:nvPicPr>
          <p:cNvPr id="6" name="Content Placeholder 9" descr="A screenshot of a computer&#10;&#10;Description automatically generated">
            <a:extLst>
              <a:ext uri="{FF2B5EF4-FFF2-40B4-BE49-F238E27FC236}">
                <a16:creationId xmlns:a16="http://schemas.microsoft.com/office/drawing/2014/main" id="{9E095F33-5844-493D-6BE5-E07539024D47}"/>
              </a:ext>
            </a:extLst>
          </p:cNvPr>
          <p:cNvPicPr>
            <a:picLocks noChangeAspect="1"/>
          </p:cNvPicPr>
          <p:nvPr/>
        </p:nvPicPr>
        <p:blipFill>
          <a:blip r:embed="rId3"/>
          <a:stretch>
            <a:fillRect/>
          </a:stretch>
        </p:blipFill>
        <p:spPr>
          <a:xfrm>
            <a:off x="6477000" y="2646779"/>
            <a:ext cx="5230090" cy="3476929"/>
          </a:xfrm>
          <a:prstGeom prst="rect">
            <a:avLst/>
          </a:prstGeom>
        </p:spPr>
      </p:pic>
    </p:spTree>
    <p:extLst>
      <p:ext uri="{BB962C8B-B14F-4D97-AF65-F5344CB8AC3E}">
        <p14:creationId xmlns:p14="http://schemas.microsoft.com/office/powerpoint/2010/main" val="139788476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A2602-63AD-F756-73F3-D4648F6BE7AF}"/>
              </a:ext>
            </a:extLst>
          </p:cNvPr>
          <p:cNvSpPr>
            <a:spLocks noGrp="1"/>
          </p:cNvSpPr>
          <p:nvPr>
            <p:ph type="title"/>
          </p:nvPr>
        </p:nvSpPr>
        <p:spPr>
          <a:xfrm>
            <a:off x="643033" y="480976"/>
            <a:ext cx="10339873" cy="560574"/>
          </a:xfrm>
        </p:spPr>
        <p:txBody>
          <a:bodyPr>
            <a:normAutofit/>
          </a:bodyPr>
          <a:lstStyle/>
          <a:p>
            <a:pPr marL="342900" indent="-342900">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Types of storages used in  </a:t>
            </a:r>
            <a:r>
              <a:rPr lang="en-US" sz="2400" b="1" dirty="0" err="1">
                <a:latin typeface="Times New Roman" panose="02020603050405020304" pitchFamily="18" charset="0"/>
                <a:cs typeface="Times New Roman" panose="02020603050405020304" pitchFamily="18" charset="0"/>
              </a:rPr>
              <a:t>gcp</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6F6250C-7E7D-3CB5-B6F4-21DAD0303544}"/>
              </a:ext>
            </a:extLst>
          </p:cNvPr>
          <p:cNvSpPr>
            <a:spLocks noGrp="1"/>
          </p:cNvSpPr>
          <p:nvPr>
            <p:ph idx="1"/>
          </p:nvPr>
        </p:nvSpPr>
        <p:spPr>
          <a:xfrm>
            <a:off x="647515" y="1143000"/>
            <a:ext cx="10820400" cy="5152052"/>
          </a:xfrm>
        </p:spPr>
        <p:txBody>
          <a:bodyPr/>
          <a:lstStyle/>
          <a:p>
            <a:pPr marL="0" indent="0">
              <a:buNone/>
            </a:pPr>
            <a:r>
              <a:rPr lang="en-IN" b="1" dirty="0">
                <a:solidFill>
                  <a:schemeClr val="accent2"/>
                </a:solidFill>
                <a:latin typeface="Times New Roman" panose="02020603050405020304" pitchFamily="18" charset="0"/>
                <a:cs typeface="Times New Roman" panose="02020603050405020304" pitchFamily="18" charset="0"/>
              </a:rPr>
              <a:t>Cloud Storage(object storage) </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b="1" dirty="0">
              <a:solidFill>
                <a:schemeClr val="accent2"/>
              </a:solidFill>
              <a:latin typeface="Times New Roman" panose="02020603050405020304" pitchFamily="18" charset="0"/>
              <a:cs typeface="Times New Roman" panose="02020603050405020304" pitchFamily="18" charset="0"/>
            </a:endParaRPr>
          </a:p>
          <a:p>
            <a:pPr marL="0" indent="0">
              <a:buNone/>
            </a:pPr>
            <a:endParaRPr lang="en-IN" b="1" dirty="0">
              <a:solidFill>
                <a:schemeClr val="accent2"/>
              </a:solidFill>
              <a:latin typeface="Times New Roman" panose="02020603050405020304" pitchFamily="18" charset="0"/>
              <a:cs typeface="Times New Roman" panose="02020603050405020304" pitchFamily="18" charset="0"/>
            </a:endParaRPr>
          </a:p>
          <a:p>
            <a:pPr marL="0" indent="0">
              <a:buNone/>
            </a:pPr>
            <a:r>
              <a:rPr lang="en-IN" b="1" dirty="0" err="1">
                <a:solidFill>
                  <a:schemeClr val="accent2"/>
                </a:solidFill>
                <a:latin typeface="Times New Roman" panose="02020603050405020304" pitchFamily="18" charset="0"/>
                <a:cs typeface="Times New Roman" panose="02020603050405020304" pitchFamily="18" charset="0"/>
              </a:rPr>
              <a:t>BigQuery</a:t>
            </a:r>
            <a:r>
              <a:rPr lang="en-IN" b="1" dirty="0">
                <a:solidFill>
                  <a:schemeClr val="accent2"/>
                </a:solidFill>
                <a:latin typeface="Times New Roman" panose="02020603050405020304" pitchFamily="18" charset="0"/>
                <a:cs typeface="Times New Roman" panose="02020603050405020304" pitchFamily="18" charset="0"/>
              </a:rPr>
              <a:t>(data warehouse)  </a:t>
            </a:r>
          </a:p>
          <a:p>
            <a:pPr marL="0" indent="0">
              <a:buNone/>
            </a:pPr>
            <a:endParaRPr lang="en-IN" b="1" dirty="0">
              <a:solidFill>
                <a:schemeClr val="accent2"/>
              </a:solidFill>
              <a:latin typeface="Times New Roman" panose="02020603050405020304" pitchFamily="18" charset="0"/>
              <a:cs typeface="Times New Roman" panose="02020603050405020304" pitchFamily="18" charset="0"/>
            </a:endParaRPr>
          </a:p>
        </p:txBody>
      </p:sp>
      <p:pic>
        <p:nvPicPr>
          <p:cNvPr id="6" name="Picture 8">
            <a:extLst>
              <a:ext uri="{FF2B5EF4-FFF2-40B4-BE49-F238E27FC236}">
                <a16:creationId xmlns:a16="http://schemas.microsoft.com/office/drawing/2014/main" id="{65628A4F-B744-0208-996A-055044BF6F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69543" y="4648200"/>
            <a:ext cx="2318869" cy="1182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ue hexagon with white text&#10;&#10;Description automatically generated">
            <a:extLst>
              <a:ext uri="{FF2B5EF4-FFF2-40B4-BE49-F238E27FC236}">
                <a16:creationId xmlns:a16="http://schemas.microsoft.com/office/drawing/2014/main" id="{F5140DC1-42FC-4B83-80F5-7AA86ACA3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544" y="1905000"/>
            <a:ext cx="2318869" cy="1221778"/>
          </a:xfrm>
          <a:prstGeom prst="rect">
            <a:avLst/>
          </a:prstGeom>
        </p:spPr>
      </p:pic>
      <p:pic>
        <p:nvPicPr>
          <p:cNvPr id="5" name="Picture 4">
            <a:extLst>
              <a:ext uri="{FF2B5EF4-FFF2-40B4-BE49-F238E27FC236}">
                <a16:creationId xmlns:a16="http://schemas.microsoft.com/office/drawing/2014/main" id="{A1714085-6597-573C-EC58-534073FB7421}"/>
              </a:ext>
            </a:extLst>
          </p:cNvPr>
          <p:cNvPicPr>
            <a:picLocks noChangeAspect="1"/>
          </p:cNvPicPr>
          <p:nvPr/>
        </p:nvPicPr>
        <p:blipFill>
          <a:blip r:embed="rId4"/>
          <a:stretch>
            <a:fillRect/>
          </a:stretch>
        </p:blipFill>
        <p:spPr>
          <a:xfrm>
            <a:off x="5864554" y="1425746"/>
            <a:ext cx="3236184" cy="2180286"/>
          </a:xfrm>
          <a:prstGeom prst="rect">
            <a:avLst/>
          </a:prstGeom>
        </p:spPr>
      </p:pic>
      <p:pic>
        <p:nvPicPr>
          <p:cNvPr id="8" name="Picture 7">
            <a:extLst>
              <a:ext uri="{FF2B5EF4-FFF2-40B4-BE49-F238E27FC236}">
                <a16:creationId xmlns:a16="http://schemas.microsoft.com/office/drawing/2014/main" id="{4D31E678-2FF6-FAEA-DED1-6119452BCAD0}"/>
              </a:ext>
            </a:extLst>
          </p:cNvPr>
          <p:cNvPicPr>
            <a:picLocks noChangeAspect="1"/>
          </p:cNvPicPr>
          <p:nvPr/>
        </p:nvPicPr>
        <p:blipFill>
          <a:blip r:embed="rId5"/>
          <a:stretch>
            <a:fillRect/>
          </a:stretch>
        </p:blipFill>
        <p:spPr>
          <a:xfrm>
            <a:off x="5812969" y="4095522"/>
            <a:ext cx="3180155" cy="2199530"/>
          </a:xfrm>
          <a:prstGeom prst="rect">
            <a:avLst/>
          </a:prstGeom>
        </p:spPr>
      </p:pic>
    </p:spTree>
    <p:extLst>
      <p:ext uri="{BB962C8B-B14F-4D97-AF65-F5344CB8AC3E}">
        <p14:creationId xmlns:p14="http://schemas.microsoft.com/office/powerpoint/2010/main" val="37006623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650-A353-6927-4DB5-A1B1EBB7DE87}"/>
              </a:ext>
            </a:extLst>
          </p:cNvPr>
          <p:cNvSpPr>
            <a:spLocks noGrp="1"/>
          </p:cNvSpPr>
          <p:nvPr>
            <p:ph type="title"/>
          </p:nvPr>
        </p:nvSpPr>
        <p:spPr>
          <a:xfrm>
            <a:off x="913795" y="400145"/>
            <a:ext cx="5487005" cy="609600"/>
          </a:xfrm>
        </p:spPr>
        <p:txBody>
          <a:bodyPr>
            <a:normAutofit/>
          </a:bodyPr>
          <a:lstStyle/>
          <a:p>
            <a:pPr marL="342900" indent="-342900" algn="l">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TOTAL APPLICATIONS</a:t>
            </a:r>
            <a:r>
              <a:rPr lang="en-US" sz="2400"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3C43B087-0A03-0DD5-3A51-52706AC2BAF5}"/>
              </a:ext>
            </a:extLst>
          </p:cNvPr>
          <p:cNvSpPr>
            <a:spLocks noGrp="1"/>
          </p:cNvSpPr>
          <p:nvPr>
            <p:ph idx="1"/>
          </p:nvPr>
        </p:nvSpPr>
        <p:spPr>
          <a:xfrm>
            <a:off x="913795" y="1087394"/>
            <a:ext cx="5182205" cy="5008606"/>
          </a:xfrm>
        </p:spPr>
        <p:txBody>
          <a:bodyPr>
            <a:normAutofit fontScale="25000" lnSpcReduction="20000"/>
          </a:bodyPr>
          <a:lstStyle/>
          <a:p>
            <a:pPr marL="0" indent="0">
              <a:buNone/>
            </a:pPr>
            <a:r>
              <a:rPr lang="en-US" sz="5200" dirty="0">
                <a:solidFill>
                  <a:schemeClr val="tx2">
                    <a:lumMod val="75000"/>
                  </a:schemeClr>
                </a:solidFill>
                <a:latin typeface="Times New Roman" panose="02020603050405020304" pitchFamily="18" charset="0"/>
                <a:cs typeface="Times New Roman" panose="02020603050405020304" pitchFamily="18" charset="0"/>
              </a:rPr>
              <a:t>CREATE TABLE ‘</a:t>
            </a:r>
            <a:r>
              <a:rPr lang="en-US" sz="5200" dirty="0">
                <a:solidFill>
                  <a:schemeClr val="accent1">
                    <a:lumMod val="40000"/>
                    <a:lumOff val="60000"/>
                  </a:schemeClr>
                </a:solidFill>
                <a:latin typeface="Times New Roman" panose="02020603050405020304" pitchFamily="18" charset="0"/>
                <a:cs typeface="Times New Roman" panose="02020603050405020304" pitchFamily="18" charset="0"/>
              </a:rPr>
              <a:t>saidineshkumarreddy_addula.Group8Project.TopFiveStateApp</a:t>
            </a:r>
            <a:r>
              <a:rPr lang="en-US" sz="5200" dirty="0">
                <a:latin typeface="Times New Roman" panose="02020603050405020304" pitchFamily="18" charset="0"/>
                <a:cs typeface="Times New Roman" panose="02020603050405020304" pitchFamily="18" charset="0"/>
              </a:rPr>
              <a:t>’ </a:t>
            </a:r>
            <a:r>
              <a:rPr lang="en-US" sz="5200" dirty="0">
                <a:solidFill>
                  <a:schemeClr val="tx2">
                    <a:lumMod val="75000"/>
                  </a:schemeClr>
                </a:solidFill>
                <a:latin typeface="Times New Roman" panose="02020603050405020304" pitchFamily="18" charset="0"/>
                <a:cs typeface="Times New Roman" panose="02020603050405020304" pitchFamily="18" charset="0"/>
              </a:rPr>
              <a:t>AS</a:t>
            </a:r>
          </a:p>
          <a:p>
            <a:pPr marL="0" indent="0">
              <a:buNone/>
            </a:pPr>
            <a:r>
              <a:rPr lang="en-US" sz="5200" dirty="0">
                <a:solidFill>
                  <a:schemeClr val="tx2">
                    <a:lumMod val="75000"/>
                  </a:schemeClr>
                </a:solidFill>
                <a:latin typeface="Times New Roman" panose="02020603050405020304" pitchFamily="18" charset="0"/>
                <a:cs typeface="Times New Roman" panose="02020603050405020304" pitchFamily="18" charset="0"/>
              </a:rPr>
              <a:t>SELECT</a:t>
            </a:r>
          </a:p>
          <a:p>
            <a:pPr marL="0" indent="0">
              <a:buNone/>
            </a:pPr>
            <a:r>
              <a:rPr lang="en-US" sz="5200" dirty="0">
                <a:latin typeface="Times New Roman" panose="02020603050405020304" pitchFamily="18" charset="0"/>
                <a:cs typeface="Times New Roman" panose="02020603050405020304" pitchFamily="18" charset="0"/>
              </a:rPr>
              <a:t>    tb1.Applicant_ID,tb1.Applicant_Age,tb1.House_Ownership,</a:t>
            </a:r>
          </a:p>
          <a:p>
            <a:pPr marL="0" indent="0">
              <a:buNone/>
            </a:pPr>
            <a:r>
              <a:rPr lang="en-US" sz="5200" dirty="0">
                <a:latin typeface="Times New Roman" panose="02020603050405020304" pitchFamily="18" charset="0"/>
                <a:cs typeface="Times New Roman" panose="02020603050405020304" pitchFamily="18" charset="0"/>
              </a:rPr>
              <a:t>    tb1.Annual_Income, tb1.Work_Experience,</a:t>
            </a:r>
          </a:p>
          <a:p>
            <a:pPr marL="0" indent="0">
              <a:buNone/>
            </a:pPr>
            <a:r>
              <a:rPr lang="en-US" sz="5200" dirty="0">
                <a:latin typeface="Times New Roman" panose="02020603050405020304" pitchFamily="18" charset="0"/>
                <a:cs typeface="Times New Roman" panose="02020603050405020304" pitchFamily="18" charset="0"/>
              </a:rPr>
              <a:t>    tb1.Years_in_Current_Residence,</a:t>
            </a:r>
          </a:p>
          <a:p>
            <a:pPr marL="0" indent="0">
              <a:buNone/>
            </a:pPr>
            <a:r>
              <a:rPr lang="en-US" sz="5200" dirty="0">
                <a:latin typeface="Times New Roman" panose="02020603050405020304" pitchFamily="18" charset="0"/>
                <a:cs typeface="Times New Roman" panose="02020603050405020304" pitchFamily="18" charset="0"/>
              </a:rPr>
              <a:t>    tb2.State_union_territory</a:t>
            </a:r>
          </a:p>
          <a:p>
            <a:pPr marL="0" indent="0">
              <a:buNone/>
            </a:pPr>
            <a:r>
              <a:rPr lang="en-US" sz="5200" dirty="0">
                <a:solidFill>
                  <a:schemeClr val="tx2">
                    <a:lumMod val="75000"/>
                  </a:schemeClr>
                </a:solidFill>
                <a:latin typeface="Times New Roman" panose="02020603050405020304" pitchFamily="18" charset="0"/>
                <a:cs typeface="Times New Roman" panose="02020603050405020304" pitchFamily="18" charset="0"/>
              </a:rPr>
              <a:t>FROM</a:t>
            </a:r>
          </a:p>
          <a:p>
            <a:pPr marL="0" indent="0">
              <a:buNone/>
            </a:pPr>
            <a:r>
              <a:rPr lang="en-US" sz="5200" dirty="0">
                <a:latin typeface="Times New Roman" panose="02020603050405020304" pitchFamily="18" charset="0"/>
                <a:cs typeface="Times New Roman" panose="02020603050405020304" pitchFamily="18" charset="0"/>
              </a:rPr>
              <a:t>    (</a:t>
            </a:r>
            <a:r>
              <a:rPr lang="en-US" sz="5200" dirty="0">
                <a:solidFill>
                  <a:schemeClr val="tx2">
                    <a:lumMod val="75000"/>
                  </a:schemeClr>
                </a:solidFill>
                <a:latin typeface="Times New Roman" panose="02020603050405020304" pitchFamily="18" charset="0"/>
                <a:cs typeface="Times New Roman" panose="02020603050405020304" pitchFamily="18" charset="0"/>
              </a:rPr>
              <a:t>SELECT TRIM</a:t>
            </a:r>
            <a:r>
              <a:rPr lang="en-US" sz="5200" dirty="0">
                <a:latin typeface="Times New Roman" panose="02020603050405020304" pitchFamily="18" charset="0"/>
                <a:cs typeface="Times New Roman" panose="02020603050405020304" pitchFamily="18" charset="0"/>
              </a:rPr>
              <a:t>(</a:t>
            </a:r>
            <a:r>
              <a:rPr lang="en-US" sz="5200" dirty="0" err="1">
                <a:latin typeface="Times New Roman" panose="02020603050405020304" pitchFamily="18" charset="0"/>
                <a:cs typeface="Times New Roman" panose="02020603050405020304" pitchFamily="18" charset="0"/>
              </a:rPr>
              <a:t>State_union_territory</a:t>
            </a:r>
            <a:r>
              <a:rPr lang="en-US" sz="5200" dirty="0">
                <a:latin typeface="Times New Roman" panose="02020603050405020304" pitchFamily="18" charset="0"/>
                <a:cs typeface="Times New Roman" panose="02020603050405020304" pitchFamily="18" charset="0"/>
              </a:rPr>
              <a:t>) </a:t>
            </a:r>
            <a:r>
              <a:rPr lang="en-US" sz="5200" dirty="0">
                <a:solidFill>
                  <a:schemeClr val="tx2">
                    <a:lumMod val="75000"/>
                  </a:schemeClr>
                </a:solidFill>
                <a:latin typeface="Times New Roman" panose="02020603050405020304" pitchFamily="18" charset="0"/>
                <a:cs typeface="Times New Roman" panose="02020603050405020304" pitchFamily="18" charset="0"/>
              </a:rPr>
              <a:t>AS</a:t>
            </a:r>
            <a:r>
              <a:rPr lang="en-US" sz="5200" dirty="0">
                <a:latin typeface="Times New Roman" panose="02020603050405020304" pitchFamily="18" charset="0"/>
                <a:cs typeface="Times New Roman" panose="02020603050405020304" pitchFamily="18" charset="0"/>
              </a:rPr>
              <a:t> </a:t>
            </a:r>
            <a:r>
              <a:rPr lang="en-US" sz="5200" dirty="0" err="1">
                <a:latin typeface="Times New Roman" panose="02020603050405020304" pitchFamily="18" charset="0"/>
                <a:cs typeface="Times New Roman" panose="02020603050405020304" pitchFamily="18" charset="0"/>
              </a:rPr>
              <a:t>State_union_territory</a:t>
            </a:r>
            <a:r>
              <a:rPr lang="en-US" sz="5200" dirty="0">
                <a:latin typeface="Times New Roman" panose="02020603050405020304" pitchFamily="18" charset="0"/>
                <a:cs typeface="Times New Roman" panose="02020603050405020304" pitchFamily="18" charset="0"/>
              </a:rPr>
              <a:t>, </a:t>
            </a:r>
            <a:r>
              <a:rPr lang="en-US" sz="5200" dirty="0" err="1">
                <a:latin typeface="Times New Roman" panose="02020603050405020304" pitchFamily="18" charset="0"/>
                <a:cs typeface="Times New Roman" panose="02020603050405020304" pitchFamily="18" charset="0"/>
              </a:rPr>
              <a:t>GSDP_USbillions</a:t>
            </a:r>
            <a:endParaRPr lang="en-US" sz="5200" dirty="0">
              <a:latin typeface="Times New Roman" panose="02020603050405020304" pitchFamily="18" charset="0"/>
              <a:cs typeface="Times New Roman" panose="02020603050405020304" pitchFamily="18" charset="0"/>
            </a:endParaRPr>
          </a:p>
          <a:p>
            <a:pPr marL="0" indent="0">
              <a:buNone/>
            </a:pPr>
            <a:r>
              <a:rPr lang="en-US" sz="5200" dirty="0">
                <a:latin typeface="Times New Roman" panose="02020603050405020304" pitchFamily="18" charset="0"/>
                <a:cs typeface="Times New Roman" panose="02020603050405020304" pitchFamily="18" charset="0"/>
              </a:rPr>
              <a:t>     </a:t>
            </a:r>
            <a:r>
              <a:rPr lang="en-US" sz="5200" dirty="0">
                <a:solidFill>
                  <a:schemeClr val="tx2">
                    <a:lumMod val="75000"/>
                  </a:schemeClr>
                </a:solidFill>
                <a:latin typeface="Times New Roman" panose="02020603050405020304" pitchFamily="18" charset="0"/>
                <a:cs typeface="Times New Roman" panose="02020603050405020304" pitchFamily="18" charset="0"/>
              </a:rPr>
              <a:t>FROM</a:t>
            </a:r>
            <a:r>
              <a:rPr lang="en-US" sz="5200" dirty="0">
                <a:latin typeface="Times New Roman" panose="02020603050405020304" pitchFamily="18" charset="0"/>
                <a:cs typeface="Times New Roman" panose="02020603050405020304" pitchFamily="18" charset="0"/>
              </a:rPr>
              <a:t> </a:t>
            </a:r>
            <a:r>
              <a:rPr lang="en-US" sz="5200" dirty="0">
                <a:solidFill>
                  <a:schemeClr val="accent1">
                    <a:lumMod val="60000"/>
                    <a:lumOff val="40000"/>
                  </a:schemeClr>
                </a:solidFill>
                <a:latin typeface="Times New Roman" panose="02020603050405020304" pitchFamily="18" charset="0"/>
                <a:cs typeface="Times New Roman" panose="02020603050405020304" pitchFamily="18" charset="0"/>
              </a:rPr>
              <a:t>saidineshkumarreddy_addula.Group8Project.StateGDP</a:t>
            </a:r>
          </a:p>
          <a:p>
            <a:pPr marL="0" indent="0">
              <a:buNone/>
            </a:pPr>
            <a:r>
              <a:rPr lang="en-US" sz="5200" dirty="0">
                <a:latin typeface="Times New Roman" panose="02020603050405020304" pitchFamily="18" charset="0"/>
                <a:cs typeface="Times New Roman" panose="02020603050405020304" pitchFamily="18" charset="0"/>
              </a:rPr>
              <a:t>     </a:t>
            </a:r>
            <a:r>
              <a:rPr lang="en-US" sz="5200" dirty="0">
                <a:solidFill>
                  <a:schemeClr val="tx2">
                    <a:lumMod val="75000"/>
                  </a:schemeClr>
                </a:solidFill>
                <a:latin typeface="Times New Roman" panose="02020603050405020304" pitchFamily="18" charset="0"/>
                <a:cs typeface="Times New Roman" panose="02020603050405020304" pitchFamily="18" charset="0"/>
              </a:rPr>
              <a:t>ORDER BY </a:t>
            </a:r>
            <a:r>
              <a:rPr lang="en-US" sz="5200" dirty="0" err="1">
                <a:latin typeface="Times New Roman" panose="02020603050405020304" pitchFamily="18" charset="0"/>
                <a:cs typeface="Times New Roman" panose="02020603050405020304" pitchFamily="18" charset="0"/>
              </a:rPr>
              <a:t>GSDP_USbillions</a:t>
            </a:r>
            <a:r>
              <a:rPr lang="en-US" sz="5200" dirty="0">
                <a:latin typeface="Times New Roman" panose="02020603050405020304" pitchFamily="18" charset="0"/>
                <a:cs typeface="Times New Roman" panose="02020603050405020304" pitchFamily="18" charset="0"/>
              </a:rPr>
              <a:t> DESC</a:t>
            </a:r>
          </a:p>
          <a:p>
            <a:pPr marL="0" indent="0">
              <a:buNone/>
            </a:pPr>
            <a:r>
              <a:rPr lang="en-US" sz="5200" dirty="0">
                <a:latin typeface="Times New Roman" panose="02020603050405020304" pitchFamily="18" charset="0"/>
                <a:cs typeface="Times New Roman" panose="02020603050405020304" pitchFamily="18" charset="0"/>
              </a:rPr>
              <a:t>     LIMIT 5) AS tb2</a:t>
            </a:r>
          </a:p>
          <a:p>
            <a:pPr marL="0" indent="0">
              <a:buNone/>
            </a:pPr>
            <a:r>
              <a:rPr lang="en-US" sz="5200" dirty="0">
                <a:solidFill>
                  <a:schemeClr val="tx2">
                    <a:lumMod val="75000"/>
                  </a:schemeClr>
                </a:solidFill>
                <a:latin typeface="Times New Roman" panose="02020603050405020304" pitchFamily="18" charset="0"/>
                <a:cs typeface="Times New Roman" panose="02020603050405020304" pitchFamily="18" charset="0"/>
              </a:rPr>
              <a:t>INNER JOIN</a:t>
            </a:r>
          </a:p>
          <a:p>
            <a:pPr marL="0" indent="0">
              <a:buNone/>
            </a:pPr>
            <a:r>
              <a:rPr lang="en-US" sz="5200" dirty="0">
                <a:latin typeface="Times New Roman" panose="02020603050405020304" pitchFamily="18" charset="0"/>
                <a:cs typeface="Times New Roman" panose="02020603050405020304" pitchFamily="18" charset="0"/>
              </a:rPr>
              <a:t>    saidineshkumarreddy_addula.Group8Project.HomeLoneDetails </a:t>
            </a:r>
            <a:r>
              <a:rPr lang="en-US" sz="5200" dirty="0">
                <a:solidFill>
                  <a:schemeClr val="tx2">
                    <a:lumMod val="75000"/>
                  </a:schemeClr>
                </a:solidFill>
                <a:latin typeface="Times New Roman" panose="02020603050405020304" pitchFamily="18" charset="0"/>
                <a:cs typeface="Times New Roman" panose="02020603050405020304" pitchFamily="18" charset="0"/>
              </a:rPr>
              <a:t>AS</a:t>
            </a:r>
            <a:r>
              <a:rPr lang="en-US" sz="5200" dirty="0">
                <a:latin typeface="Times New Roman" panose="02020603050405020304" pitchFamily="18" charset="0"/>
                <a:cs typeface="Times New Roman" panose="02020603050405020304" pitchFamily="18" charset="0"/>
              </a:rPr>
              <a:t> tb1</a:t>
            </a:r>
          </a:p>
          <a:p>
            <a:pPr marL="0" indent="0">
              <a:buNone/>
            </a:pPr>
            <a:r>
              <a:rPr lang="en-US" sz="5200" dirty="0">
                <a:solidFill>
                  <a:schemeClr val="tx2">
                    <a:lumMod val="75000"/>
                  </a:schemeClr>
                </a:solidFill>
                <a:latin typeface="Times New Roman" panose="02020603050405020304" pitchFamily="18" charset="0"/>
                <a:cs typeface="Times New Roman" panose="02020603050405020304" pitchFamily="18" charset="0"/>
              </a:rPr>
              <a:t>ON</a:t>
            </a:r>
          </a:p>
          <a:p>
            <a:pPr marL="0" indent="0">
              <a:buNone/>
            </a:pPr>
            <a:r>
              <a:rPr lang="en-US" sz="5200" dirty="0">
                <a:latin typeface="Times New Roman" panose="02020603050405020304" pitchFamily="18" charset="0"/>
                <a:cs typeface="Times New Roman" panose="02020603050405020304" pitchFamily="18" charset="0"/>
              </a:rPr>
              <a:t>    tb1.Residence_State = tb2.State_union_territory;</a:t>
            </a:r>
          </a:p>
          <a:p>
            <a:pPr marL="0" indent="0">
              <a:buNone/>
            </a:pPr>
            <a:endParaRPr lang="en-US" dirty="0"/>
          </a:p>
        </p:txBody>
      </p:sp>
      <p:pic>
        <p:nvPicPr>
          <p:cNvPr id="5" name="Picture 4" descr="A screenshot of a computer&#10;&#10;Description automatically generated">
            <a:extLst>
              <a:ext uri="{FF2B5EF4-FFF2-40B4-BE49-F238E27FC236}">
                <a16:creationId xmlns:a16="http://schemas.microsoft.com/office/drawing/2014/main" id="{71CD3BB0-58B6-C6D7-CE7E-4F2F0D5000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6259" y="1219200"/>
            <a:ext cx="5147820" cy="3253246"/>
          </a:xfrm>
          <a:prstGeom prst="rect">
            <a:avLst/>
          </a:prstGeom>
        </p:spPr>
      </p:pic>
      <p:sp>
        <p:nvSpPr>
          <p:cNvPr id="6" name="TextBox 5">
            <a:extLst>
              <a:ext uri="{FF2B5EF4-FFF2-40B4-BE49-F238E27FC236}">
                <a16:creationId xmlns:a16="http://schemas.microsoft.com/office/drawing/2014/main" id="{E29C3270-B3B3-4F76-E1F0-A1F4F8A9B321}"/>
              </a:ext>
            </a:extLst>
          </p:cNvPr>
          <p:cNvSpPr txBox="1"/>
          <p:nvPr/>
        </p:nvSpPr>
        <p:spPr>
          <a:xfrm>
            <a:off x="6043147" y="4609536"/>
            <a:ext cx="5487005" cy="12464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The query generates a new table called </a:t>
            </a:r>
            <a:r>
              <a:rPr lang="en-US" sz="1500" dirty="0" err="1">
                <a:latin typeface="Times New Roman" panose="02020603050405020304" pitchFamily="18" charset="0"/>
                <a:cs typeface="Times New Roman" panose="02020603050405020304" pitchFamily="18" charset="0"/>
              </a:rPr>
              <a:t>TopFiveStateApp</a:t>
            </a:r>
            <a:r>
              <a:rPr lang="en-US" sz="1500" dirty="0">
                <a:latin typeface="Times New Roman" panose="02020603050405020304" pitchFamily="18" charset="0"/>
                <a:cs typeface="Times New Roman" panose="02020603050405020304" pitchFamily="18" charset="0"/>
              </a:rPr>
              <a:t>, which combines home loan applicant data from the five states with the greatest GSDP in your database. It combines the </a:t>
            </a:r>
            <a:r>
              <a:rPr lang="en-US" sz="1500" dirty="0" err="1">
                <a:latin typeface="Times New Roman" panose="02020603050405020304" pitchFamily="18" charset="0"/>
                <a:cs typeface="Times New Roman" panose="02020603050405020304" pitchFamily="18" charset="0"/>
              </a:rPr>
              <a:t>HomeLoneDetails</a:t>
            </a:r>
            <a:r>
              <a:rPr lang="en-US" sz="1500" dirty="0">
                <a:latin typeface="Times New Roman" panose="02020603050405020304" pitchFamily="18" charset="0"/>
                <a:cs typeface="Times New Roman" panose="02020603050405020304" pitchFamily="18" charset="0"/>
              </a:rPr>
              <a:t> table with a subquery of the top five states by GSDP, using residence state to state territory matching.</a:t>
            </a:r>
          </a:p>
        </p:txBody>
      </p:sp>
    </p:spTree>
    <p:extLst>
      <p:ext uri="{BB962C8B-B14F-4D97-AF65-F5344CB8AC3E}">
        <p14:creationId xmlns:p14="http://schemas.microsoft.com/office/powerpoint/2010/main" val="345253838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76AC-C02E-E905-3309-3CEB5AFC3E6E}"/>
              </a:ext>
            </a:extLst>
          </p:cNvPr>
          <p:cNvSpPr>
            <a:spLocks noGrp="1"/>
          </p:cNvSpPr>
          <p:nvPr>
            <p:ph type="ctrTitle"/>
          </p:nvPr>
        </p:nvSpPr>
        <p:spPr>
          <a:xfrm>
            <a:off x="567559" y="390525"/>
            <a:ext cx="5680841" cy="665758"/>
          </a:xfrm>
        </p:spPr>
        <p:txBody>
          <a:bodyPr>
            <a:normAutofit/>
          </a:bodyPr>
          <a:lstStyle/>
          <a:p>
            <a:pPr marL="342900" indent="-342900" algn="l">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Top five state  applications</a:t>
            </a:r>
            <a:endParaRPr lang="en-US" sz="2400" b="1"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ADB32709-0AB5-F787-2D96-1AF50605DEA7}"/>
              </a:ext>
            </a:extLst>
          </p:cNvPr>
          <p:cNvSpPr>
            <a:spLocks noGrp="1"/>
          </p:cNvSpPr>
          <p:nvPr>
            <p:ph type="subTitle" idx="1"/>
          </p:nvPr>
        </p:nvSpPr>
        <p:spPr>
          <a:xfrm>
            <a:off x="567559" y="1646181"/>
            <a:ext cx="5980386" cy="2925819"/>
          </a:xfrm>
        </p:spPr>
        <p:txBody>
          <a:bodyPr>
            <a:normAutofit fontScale="32500" lnSpcReduction="20000"/>
          </a:bodyPr>
          <a:lstStyle/>
          <a:p>
            <a:pPr algn="l"/>
            <a:r>
              <a:rPr lang="en-US" sz="4000" dirty="0">
                <a:solidFill>
                  <a:schemeClr val="tx2">
                    <a:lumMod val="75000"/>
                  </a:schemeClr>
                </a:solidFill>
                <a:latin typeface="Times New Roman" panose="02020603050405020304" pitchFamily="18" charset="0"/>
                <a:cs typeface="Times New Roman" panose="02020603050405020304" pitchFamily="18" charset="0"/>
              </a:rPr>
              <a:t>CREATE TABLE </a:t>
            </a:r>
            <a:r>
              <a:rPr lang="en-US" sz="4000" dirty="0">
                <a:solidFill>
                  <a:schemeClr val="accent1">
                    <a:lumMod val="40000"/>
                    <a:lumOff val="60000"/>
                  </a:schemeClr>
                </a:solidFill>
                <a:latin typeface="Times New Roman" panose="02020603050405020304" pitchFamily="18" charset="0"/>
                <a:cs typeface="Times New Roman" panose="02020603050405020304" pitchFamily="18" charset="0"/>
              </a:rPr>
              <a:t>saidineshkumarreddy_addula.Group8Project.TotalApplications </a:t>
            </a:r>
            <a:r>
              <a:rPr lang="en-US" sz="4000" dirty="0">
                <a:solidFill>
                  <a:schemeClr val="tx2">
                    <a:lumMod val="75000"/>
                  </a:schemeClr>
                </a:solidFill>
                <a:latin typeface="Times New Roman" panose="02020603050405020304" pitchFamily="18" charset="0"/>
                <a:cs typeface="Times New Roman" panose="02020603050405020304" pitchFamily="18" charset="0"/>
              </a:rPr>
              <a:t>AS</a:t>
            </a:r>
            <a:r>
              <a:rPr lang="en-US" sz="4000" dirty="0">
                <a:latin typeface="Times New Roman" panose="02020603050405020304" pitchFamily="18" charset="0"/>
                <a:cs typeface="Times New Roman" panose="02020603050405020304" pitchFamily="18" charset="0"/>
              </a:rPr>
              <a:t> </a:t>
            </a:r>
            <a:br>
              <a:rPr lang="en-US" sz="4000" dirty="0">
                <a:latin typeface="Times New Roman" panose="02020603050405020304" pitchFamily="18" charset="0"/>
                <a:cs typeface="Times New Roman" panose="02020603050405020304" pitchFamily="18" charset="0"/>
              </a:rPr>
            </a:br>
            <a:r>
              <a:rPr lang="en-US" sz="4000" dirty="0">
                <a:solidFill>
                  <a:schemeClr val="tx2">
                    <a:lumMod val="75000"/>
                  </a:schemeClr>
                </a:solidFill>
                <a:latin typeface="Times New Roman" panose="02020603050405020304" pitchFamily="18" charset="0"/>
                <a:cs typeface="Times New Roman" panose="02020603050405020304" pitchFamily="18" charset="0"/>
              </a:rPr>
              <a:t>SELECT </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State_union_territory</a:t>
            </a:r>
            <a:r>
              <a:rPr lang="en-US" sz="4000" dirty="0">
                <a:latin typeface="Times New Roman" panose="02020603050405020304" pitchFamily="18" charset="0"/>
                <a:cs typeface="Times New Roman" panose="02020603050405020304" pitchFamily="18" charset="0"/>
              </a:rPr>
              <a:t>,</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    </a:t>
            </a:r>
            <a:r>
              <a:rPr lang="en-US" sz="4000" dirty="0">
                <a:solidFill>
                  <a:schemeClr val="tx2">
                    <a:lumMod val="75000"/>
                  </a:schemeClr>
                </a:solidFill>
                <a:latin typeface="Times New Roman" panose="02020603050405020304" pitchFamily="18" charset="0"/>
                <a:cs typeface="Times New Roman" panose="02020603050405020304" pitchFamily="18" charset="0"/>
              </a:rPr>
              <a:t>COUNT(*) AS </a:t>
            </a:r>
            <a:r>
              <a:rPr lang="en-US" sz="4000" dirty="0" err="1">
                <a:latin typeface="Times New Roman" panose="02020603050405020304" pitchFamily="18" charset="0"/>
                <a:cs typeface="Times New Roman" panose="02020603050405020304" pitchFamily="18" charset="0"/>
              </a:rPr>
              <a:t>TotalApp</a:t>
            </a:r>
            <a:r>
              <a:rPr lang="en-US" sz="4000" dirty="0">
                <a:latin typeface="Times New Roman" panose="02020603050405020304" pitchFamily="18" charset="0"/>
                <a:cs typeface="Times New Roman" panose="02020603050405020304" pitchFamily="18" charset="0"/>
              </a:rPr>
              <a:t> </a:t>
            </a:r>
            <a:br>
              <a:rPr lang="en-US" sz="4000" dirty="0">
                <a:latin typeface="Times New Roman" panose="02020603050405020304" pitchFamily="18" charset="0"/>
                <a:cs typeface="Times New Roman" panose="02020603050405020304" pitchFamily="18" charset="0"/>
              </a:rPr>
            </a:br>
            <a:r>
              <a:rPr lang="en-US" sz="4000" dirty="0">
                <a:solidFill>
                  <a:schemeClr val="tx2">
                    <a:lumMod val="75000"/>
                  </a:schemeClr>
                </a:solidFill>
                <a:latin typeface="Times New Roman" panose="02020603050405020304" pitchFamily="18" charset="0"/>
                <a:cs typeface="Times New Roman" panose="02020603050405020304" pitchFamily="18" charset="0"/>
              </a:rPr>
              <a:t>FROM </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    </a:t>
            </a:r>
            <a:r>
              <a:rPr lang="en-US" sz="4000" dirty="0">
                <a:solidFill>
                  <a:schemeClr val="accent1">
                    <a:lumMod val="40000"/>
                    <a:lumOff val="60000"/>
                  </a:schemeClr>
                </a:solidFill>
                <a:latin typeface="Times New Roman" panose="02020603050405020304" pitchFamily="18" charset="0"/>
                <a:cs typeface="Times New Roman" panose="02020603050405020304" pitchFamily="18" charset="0"/>
              </a:rPr>
              <a:t>saidineshkumarreddy_addula.Group8Project.TopFiveStateApp </a:t>
            </a:r>
            <a:br>
              <a:rPr lang="en-US" sz="4000" dirty="0">
                <a:latin typeface="Times New Roman" panose="02020603050405020304" pitchFamily="18" charset="0"/>
                <a:cs typeface="Times New Roman" panose="02020603050405020304" pitchFamily="18" charset="0"/>
              </a:rPr>
            </a:br>
            <a:r>
              <a:rPr lang="en-US" sz="4000" dirty="0">
                <a:solidFill>
                  <a:schemeClr val="tx2">
                    <a:lumMod val="75000"/>
                  </a:schemeClr>
                </a:solidFill>
                <a:latin typeface="Times New Roman" panose="02020603050405020304" pitchFamily="18" charset="0"/>
                <a:cs typeface="Times New Roman" panose="02020603050405020304" pitchFamily="18" charset="0"/>
              </a:rPr>
              <a:t>WHERE</a:t>
            </a:r>
            <a:r>
              <a:rPr lang="en-US" sz="4000" dirty="0">
                <a:latin typeface="Times New Roman" panose="02020603050405020304" pitchFamily="18" charset="0"/>
                <a:cs typeface="Times New Roman" panose="02020603050405020304" pitchFamily="18" charset="0"/>
              </a:rPr>
              <a:t> </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House_Ownership</a:t>
            </a:r>
            <a:r>
              <a:rPr lang="en-US" sz="4000" dirty="0">
                <a:latin typeface="Times New Roman" panose="02020603050405020304" pitchFamily="18" charset="0"/>
                <a:cs typeface="Times New Roman" panose="02020603050405020304" pitchFamily="18" charset="0"/>
              </a:rPr>
              <a:t> = '</a:t>
            </a:r>
            <a:r>
              <a:rPr lang="en-US" sz="4000" dirty="0">
                <a:solidFill>
                  <a:schemeClr val="accent1">
                    <a:lumMod val="40000"/>
                    <a:lumOff val="60000"/>
                  </a:schemeClr>
                </a:solidFill>
                <a:latin typeface="Times New Roman" panose="02020603050405020304" pitchFamily="18" charset="0"/>
                <a:cs typeface="Times New Roman" panose="02020603050405020304" pitchFamily="18" charset="0"/>
              </a:rPr>
              <a:t>owned</a:t>
            </a:r>
            <a:r>
              <a:rPr lang="en-US" sz="4000" dirty="0">
                <a:latin typeface="Times New Roman" panose="02020603050405020304" pitchFamily="18" charset="0"/>
                <a:cs typeface="Times New Roman" panose="02020603050405020304" pitchFamily="18" charset="0"/>
              </a:rPr>
              <a:t>' </a:t>
            </a:r>
            <a:br>
              <a:rPr lang="en-US" sz="4000" dirty="0">
                <a:latin typeface="Times New Roman" panose="02020603050405020304" pitchFamily="18" charset="0"/>
                <a:cs typeface="Times New Roman" panose="02020603050405020304" pitchFamily="18" charset="0"/>
              </a:rPr>
            </a:br>
            <a:r>
              <a:rPr lang="en-US" sz="4000" dirty="0">
                <a:solidFill>
                  <a:schemeClr val="tx2">
                    <a:lumMod val="75000"/>
                  </a:schemeClr>
                </a:solidFill>
                <a:latin typeface="Times New Roman" panose="02020603050405020304" pitchFamily="18" charset="0"/>
                <a:cs typeface="Times New Roman" panose="02020603050405020304" pitchFamily="18" charset="0"/>
              </a:rPr>
              <a:t>GROUP BY </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State_union_territory</a:t>
            </a:r>
            <a:r>
              <a:rPr lang="en-US" sz="4000" dirty="0">
                <a:latin typeface="Times New Roman" panose="02020603050405020304" pitchFamily="18" charset="0"/>
                <a:cs typeface="Times New Roman" panose="02020603050405020304" pitchFamily="18" charset="0"/>
              </a:rPr>
              <a:t>;</a:t>
            </a:r>
            <a:br>
              <a:rPr lang="en-US" sz="1600" dirty="0"/>
            </a:br>
            <a:endParaRPr lang="en-US" sz="1600" dirty="0"/>
          </a:p>
          <a:p>
            <a:pPr algn="l"/>
            <a:endParaRPr lang="en-US" sz="1600" dirty="0"/>
          </a:p>
          <a:p>
            <a:pPr algn="l"/>
            <a:endParaRPr lang="en-US" sz="1600" dirty="0"/>
          </a:p>
          <a:p>
            <a:pPr algn="l"/>
            <a:br>
              <a:rPr lang="en-US" sz="1600" dirty="0"/>
            </a:br>
            <a:endParaRPr lang="en-US" dirty="0"/>
          </a:p>
        </p:txBody>
      </p:sp>
      <p:pic>
        <p:nvPicPr>
          <p:cNvPr id="21" name="Picture 20" descr="A screenshot of a computer&#10;&#10;Description automatically generated">
            <a:extLst>
              <a:ext uri="{FF2B5EF4-FFF2-40B4-BE49-F238E27FC236}">
                <a16:creationId xmlns:a16="http://schemas.microsoft.com/office/drawing/2014/main" id="{D5C2D161-7043-A73C-DB69-FDC758BE1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1646181"/>
            <a:ext cx="4842641" cy="3406268"/>
          </a:xfrm>
          <a:prstGeom prst="rect">
            <a:avLst/>
          </a:prstGeom>
        </p:spPr>
      </p:pic>
      <p:sp>
        <p:nvSpPr>
          <p:cNvPr id="24" name="Rectangle 3">
            <a:extLst>
              <a:ext uri="{FF2B5EF4-FFF2-40B4-BE49-F238E27FC236}">
                <a16:creationId xmlns:a16="http://schemas.microsoft.com/office/drawing/2014/main" id="{CD4A2C4B-13DC-A48C-FEDA-7F2A770CC304}"/>
              </a:ext>
            </a:extLst>
          </p:cNvPr>
          <p:cNvSpPr>
            <a:spLocks noChangeArrowheads="1"/>
          </p:cNvSpPr>
          <p:nvPr/>
        </p:nvSpPr>
        <p:spPr bwMode="auto">
          <a:xfrm>
            <a:off x="567559" y="5311268"/>
            <a:ext cx="1114096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generates a fresh table for storing the count of home loan applications with owned houses per state from the top five states based on GSDP.</a:t>
            </a:r>
          </a:p>
        </p:txBody>
      </p:sp>
      <p:sp>
        <p:nvSpPr>
          <p:cNvPr id="25" name="Rectangle 4">
            <a:extLst>
              <a:ext uri="{FF2B5EF4-FFF2-40B4-BE49-F238E27FC236}">
                <a16:creationId xmlns:a16="http://schemas.microsoft.com/office/drawing/2014/main" id="{18D86FD9-636F-2DA3-04EC-8A6AB6125980}"/>
              </a:ext>
            </a:extLst>
          </p:cNvPr>
          <p:cNvSpPr>
            <a:spLocks noChangeArrowheads="1"/>
          </p:cNvSpPr>
          <p:nvPr/>
        </p:nvSpPr>
        <p:spPr bwMode="auto">
          <a:xfrm>
            <a:off x="0" y="0"/>
            <a:ext cx="42799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228459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7.0.18"/>
  <p:tag name="AS_OS" val="Microsoft Windows NT 10.0.17763.0"/>
  <p:tag name="AS_RELEASE_DATE" val="2024.01.14"/>
  <p:tag name="AS_TITLE" val="Aspose.Slides for .NET6"/>
  <p:tag name="AS_VERSION" val="24.1"/>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Bookman Old Style" panose="0205060405050502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Rockwell" panose="02060603020205020403"/>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fillRect/>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3.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Century Gothic" panose="020B050202020202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Century Gothic" panose="020B050202020202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4.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Bookman Old Style" panose="0205060405050502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Rockwell" panose="02060603020205020403"/>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fillRect/>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Metadata/LabelInfo.xml><?xml version="1.0" encoding="utf-8"?>
<clbl:labelList xmlns:clbl="http://schemas.microsoft.com/office/2020/mipLabelMetadata">
  <clbl:label id="{70de1992-07c6-480f-a318-a1afcba03983}" enabled="0" method="" siteId="{70de1992-07c6-480f-a318-a1afcba03983}" removed="1"/>
</clbl:labelList>
</file>

<file path=docProps/app.xml><?xml version="1.0" encoding="utf-8"?>
<Properties xmlns="http://schemas.openxmlformats.org/officeDocument/2006/extended-properties" xmlns:vt="http://schemas.openxmlformats.org/officeDocument/2006/docPropsVTypes">
  <TotalTime>1146</TotalTime>
  <Words>1108</Words>
  <Application>Microsoft Office PowerPoint</Application>
  <PresentationFormat>Widescreen</PresentationFormat>
  <Paragraphs>107</Paragraphs>
  <Slides>16</Slides>
  <Notes>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16</vt:i4>
      </vt:variant>
    </vt:vector>
  </HeadingPairs>
  <TitlesOfParts>
    <vt:vector size="29" baseType="lpstr">
      <vt:lpstr>Arial</vt:lpstr>
      <vt:lpstr>Bookman Old Style</vt:lpstr>
      <vt:lpstr>Calibri</vt:lpstr>
      <vt:lpstr>Century Gothic</vt:lpstr>
      <vt:lpstr>LatoWeb</vt:lpstr>
      <vt:lpstr>Rockwell</vt:lpstr>
      <vt:lpstr>Söhne</vt:lpstr>
      <vt:lpstr>Times New Roman</vt:lpstr>
      <vt:lpstr>Wingdings</vt:lpstr>
      <vt:lpstr>Office Theme</vt:lpstr>
      <vt:lpstr>Damask</vt:lpstr>
      <vt:lpstr>Vapor Trail</vt:lpstr>
      <vt:lpstr>Damask</vt:lpstr>
      <vt:lpstr>   TOP 5 State wise Loan Eligibility Analysis with OpenRefine &amp; GCP</vt:lpstr>
      <vt:lpstr>OBJECTIVE</vt:lpstr>
      <vt:lpstr>PowerPoint Presentation</vt:lpstr>
      <vt:lpstr> </vt:lpstr>
      <vt:lpstr>DATA CLEANING: Kaggle Data Processing </vt:lpstr>
      <vt:lpstr>Web Data Processing  </vt:lpstr>
      <vt:lpstr>Types of storages used in  gcp</vt:lpstr>
      <vt:lpstr>TOTAL APPLICATIONS </vt:lpstr>
      <vt:lpstr>Top five state  applications</vt:lpstr>
      <vt:lpstr>AVERAGE ANNUAL INCOME</vt:lpstr>
      <vt:lpstr>AGE GREATER THAN 25</vt:lpstr>
      <vt:lpstr>Work experience greater than 4</vt:lpstr>
      <vt:lpstr>Current residence greater than 2</vt:lpstr>
      <vt:lpstr>Visualization </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“Banking on Data: From Web Scraping to Loan Insights with Google Cloud Tools"</dc:title>
  <dc:creator>A.SAI DINESH REDDY</dc:creator>
  <cp:lastModifiedBy>17241A04O2 Sai dinesh</cp:lastModifiedBy>
  <cp:revision>8</cp:revision>
  <cp:lastPrinted>2024-04-27T03:36:35Z</cp:lastPrinted>
  <dcterms:created xsi:type="dcterms:W3CDTF">2024-04-27T03:36:35Z</dcterms:created>
  <dcterms:modified xsi:type="dcterms:W3CDTF">2024-05-16T03:02:49Z</dcterms:modified>
</cp:coreProperties>
</file>